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50"/>
  </p:notesMasterIdLst>
  <p:sldIdLst>
    <p:sldId id="263" r:id="rId2"/>
    <p:sldId id="380" r:id="rId3"/>
    <p:sldId id="381" r:id="rId4"/>
    <p:sldId id="383" r:id="rId5"/>
    <p:sldId id="384" r:id="rId6"/>
    <p:sldId id="385" r:id="rId7"/>
    <p:sldId id="410" r:id="rId8"/>
    <p:sldId id="386" r:id="rId9"/>
    <p:sldId id="387" r:id="rId10"/>
    <p:sldId id="388" r:id="rId11"/>
    <p:sldId id="389" r:id="rId12"/>
    <p:sldId id="411" r:id="rId13"/>
    <p:sldId id="412" r:id="rId14"/>
    <p:sldId id="390" r:id="rId15"/>
    <p:sldId id="391" r:id="rId16"/>
    <p:sldId id="392" r:id="rId17"/>
    <p:sldId id="394" r:id="rId18"/>
    <p:sldId id="395" r:id="rId19"/>
    <p:sldId id="396" r:id="rId20"/>
    <p:sldId id="397" r:id="rId21"/>
    <p:sldId id="398" r:id="rId22"/>
    <p:sldId id="400" r:id="rId23"/>
    <p:sldId id="414" r:id="rId24"/>
    <p:sldId id="415" r:id="rId25"/>
    <p:sldId id="416" r:id="rId26"/>
    <p:sldId id="417" r:id="rId27"/>
    <p:sldId id="418" r:id="rId28"/>
    <p:sldId id="419" r:id="rId29"/>
    <p:sldId id="420" r:id="rId30"/>
    <p:sldId id="421" r:id="rId31"/>
    <p:sldId id="422" r:id="rId32"/>
    <p:sldId id="424" r:id="rId33"/>
    <p:sldId id="423" r:id="rId34"/>
    <p:sldId id="425" r:id="rId35"/>
    <p:sldId id="426" r:id="rId36"/>
    <p:sldId id="408" r:id="rId37"/>
    <p:sldId id="404" r:id="rId38"/>
    <p:sldId id="405" r:id="rId39"/>
    <p:sldId id="406" r:id="rId40"/>
    <p:sldId id="407" r:id="rId41"/>
    <p:sldId id="379" r:id="rId42"/>
    <p:sldId id="377" r:id="rId43"/>
    <p:sldId id="373" r:id="rId44"/>
    <p:sldId id="334" r:id="rId45"/>
    <p:sldId id="372" r:id="rId46"/>
    <p:sldId id="374" r:id="rId47"/>
    <p:sldId id="375" r:id="rId48"/>
    <p:sldId id="399" r:id="rId49"/>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2" autoAdjust="0"/>
    <p:restoredTop sz="86379" autoAdjust="0"/>
  </p:normalViewPr>
  <p:slideViewPr>
    <p:cSldViewPr>
      <p:cViewPr varScale="1">
        <p:scale>
          <a:sx n="79" d="100"/>
          <a:sy n="79" d="100"/>
        </p:scale>
        <p:origin x="1746" y="96"/>
      </p:cViewPr>
      <p:guideLst>
        <p:guide orient="horz" pos="2160"/>
        <p:guide pos="2880"/>
      </p:guideLst>
    </p:cSldViewPr>
  </p:slideViewPr>
  <p:outlineViewPr>
    <p:cViewPr>
      <p:scale>
        <a:sx n="33" d="100"/>
        <a:sy n="33" d="100"/>
      </p:scale>
      <p:origin x="0" y="-4055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779802-7E2C-47D3-83BA-D318FE293392}" type="datetimeFigureOut">
              <a:rPr lang="es-CO" smtClean="0"/>
              <a:t>15/03/2019</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444176-138A-4932-A9AE-096DB0A4F50D}" type="slidenum">
              <a:rPr lang="es-CO" smtClean="0"/>
              <a:t>‹Nº›</a:t>
            </a:fld>
            <a:endParaRPr lang="es-CO"/>
          </a:p>
        </p:txBody>
      </p:sp>
    </p:spTree>
    <p:extLst>
      <p:ext uri="{BB962C8B-B14F-4D97-AF65-F5344CB8AC3E}">
        <p14:creationId xmlns:p14="http://schemas.microsoft.com/office/powerpoint/2010/main" val="172321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1</a:t>
            </a:fld>
            <a:endParaRPr lang="es-CO"/>
          </a:p>
        </p:txBody>
      </p:sp>
    </p:spTree>
    <p:extLst>
      <p:ext uri="{BB962C8B-B14F-4D97-AF65-F5344CB8AC3E}">
        <p14:creationId xmlns:p14="http://schemas.microsoft.com/office/powerpoint/2010/main" val="201871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42</a:t>
            </a:fld>
            <a:endParaRPr lang="es-CO"/>
          </a:p>
        </p:txBody>
      </p:sp>
    </p:spTree>
    <p:extLst>
      <p:ext uri="{BB962C8B-B14F-4D97-AF65-F5344CB8AC3E}">
        <p14:creationId xmlns:p14="http://schemas.microsoft.com/office/powerpoint/2010/main" val="2467750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43</a:t>
            </a:fld>
            <a:endParaRPr lang="es-CO"/>
          </a:p>
        </p:txBody>
      </p:sp>
    </p:spTree>
    <p:extLst>
      <p:ext uri="{BB962C8B-B14F-4D97-AF65-F5344CB8AC3E}">
        <p14:creationId xmlns:p14="http://schemas.microsoft.com/office/powerpoint/2010/main" val="1708889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44</a:t>
            </a:fld>
            <a:endParaRPr lang="es-CO"/>
          </a:p>
        </p:txBody>
      </p:sp>
    </p:spTree>
    <p:extLst>
      <p:ext uri="{BB962C8B-B14F-4D97-AF65-F5344CB8AC3E}">
        <p14:creationId xmlns:p14="http://schemas.microsoft.com/office/powerpoint/2010/main" val="3151795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46</a:t>
            </a:fld>
            <a:endParaRPr lang="es-CO"/>
          </a:p>
        </p:txBody>
      </p:sp>
    </p:spTree>
    <p:extLst>
      <p:ext uri="{BB962C8B-B14F-4D97-AF65-F5344CB8AC3E}">
        <p14:creationId xmlns:p14="http://schemas.microsoft.com/office/powerpoint/2010/main" val="895403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47</a:t>
            </a:fld>
            <a:endParaRPr lang="es-CO"/>
          </a:p>
        </p:txBody>
      </p:sp>
    </p:spTree>
    <p:extLst>
      <p:ext uri="{BB962C8B-B14F-4D97-AF65-F5344CB8AC3E}">
        <p14:creationId xmlns:p14="http://schemas.microsoft.com/office/powerpoint/2010/main" val="299855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4</a:t>
            </a:fld>
            <a:endParaRPr lang="es-CO"/>
          </a:p>
        </p:txBody>
      </p:sp>
    </p:spTree>
    <p:extLst>
      <p:ext uri="{BB962C8B-B14F-4D97-AF65-F5344CB8AC3E}">
        <p14:creationId xmlns:p14="http://schemas.microsoft.com/office/powerpoint/2010/main" val="274088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5</a:t>
            </a:fld>
            <a:endParaRPr lang="es-CO"/>
          </a:p>
        </p:txBody>
      </p:sp>
    </p:spTree>
    <p:extLst>
      <p:ext uri="{BB962C8B-B14F-4D97-AF65-F5344CB8AC3E}">
        <p14:creationId xmlns:p14="http://schemas.microsoft.com/office/powerpoint/2010/main" val="289902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15</a:t>
            </a:fld>
            <a:endParaRPr lang="es-CO"/>
          </a:p>
        </p:txBody>
      </p:sp>
    </p:spTree>
    <p:extLst>
      <p:ext uri="{BB962C8B-B14F-4D97-AF65-F5344CB8AC3E}">
        <p14:creationId xmlns:p14="http://schemas.microsoft.com/office/powerpoint/2010/main" val="1587767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17</a:t>
            </a:fld>
            <a:endParaRPr lang="es-CO"/>
          </a:p>
        </p:txBody>
      </p:sp>
    </p:spTree>
    <p:extLst>
      <p:ext uri="{BB962C8B-B14F-4D97-AF65-F5344CB8AC3E}">
        <p14:creationId xmlns:p14="http://schemas.microsoft.com/office/powerpoint/2010/main" val="3582488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18</a:t>
            </a:fld>
            <a:endParaRPr lang="es-CO"/>
          </a:p>
        </p:txBody>
      </p:sp>
    </p:spTree>
    <p:extLst>
      <p:ext uri="{BB962C8B-B14F-4D97-AF65-F5344CB8AC3E}">
        <p14:creationId xmlns:p14="http://schemas.microsoft.com/office/powerpoint/2010/main" val="879668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37</a:t>
            </a:fld>
            <a:endParaRPr lang="es-CO"/>
          </a:p>
        </p:txBody>
      </p:sp>
    </p:spTree>
    <p:extLst>
      <p:ext uri="{BB962C8B-B14F-4D97-AF65-F5344CB8AC3E}">
        <p14:creationId xmlns:p14="http://schemas.microsoft.com/office/powerpoint/2010/main" val="336803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38</a:t>
            </a:fld>
            <a:endParaRPr lang="es-CO"/>
          </a:p>
        </p:txBody>
      </p:sp>
    </p:spTree>
    <p:extLst>
      <p:ext uri="{BB962C8B-B14F-4D97-AF65-F5344CB8AC3E}">
        <p14:creationId xmlns:p14="http://schemas.microsoft.com/office/powerpoint/2010/main" val="5199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D444176-138A-4932-A9AE-096DB0A4F50D}" type="slidenum">
              <a:rPr lang="es-CO" smtClean="0"/>
              <a:t>41</a:t>
            </a:fld>
            <a:endParaRPr lang="es-CO"/>
          </a:p>
        </p:txBody>
      </p:sp>
    </p:spTree>
    <p:extLst>
      <p:ext uri="{BB962C8B-B14F-4D97-AF65-F5344CB8AC3E}">
        <p14:creationId xmlns:p14="http://schemas.microsoft.com/office/powerpoint/2010/main" val="4206462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6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15/03/2019</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10540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15/03/2019</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0990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15/03/2019</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89096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15/03/2019</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55576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15/03/2019</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41187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15/03/2019</a:t>
            </a:fld>
            <a:endParaRPr lang="es-CO"/>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97824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15/03/2019</a:t>
            </a:fld>
            <a:endParaRPr lang="es-CO"/>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49518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15/03/2019</a:t>
            </a:fld>
            <a:endParaRPr lang="es-CO"/>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20293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15/03/2019</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13156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15/03/2019</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8484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6 Imagen" descr="fondo"/>
          <p:cNvPicPr/>
          <p:nvPr userDrawn="1"/>
        </p:nvPicPr>
        <p:blipFill rotWithShape="1">
          <a:blip r:embed="rId13">
            <a:extLst>
              <a:ext uri="{28A0092B-C50C-407E-A947-70E740481C1C}">
                <a14:useLocalDpi xmlns:a14="http://schemas.microsoft.com/office/drawing/2010/main" val="0"/>
              </a:ext>
            </a:extLst>
          </a:blip>
          <a:srcRect l="20651" t="44485" b="1"/>
          <a:stretch/>
        </p:blipFill>
        <p:spPr bwMode="auto">
          <a:xfrm>
            <a:off x="845840" y="0"/>
            <a:ext cx="8298161" cy="6885384"/>
          </a:xfrm>
          <a:prstGeom prst="rect">
            <a:avLst/>
          </a:prstGeom>
          <a:noFill/>
        </p:spPr>
      </p:pic>
      <p:sp>
        <p:nvSpPr>
          <p:cNvPr id="8" name="7 Rectángulo"/>
          <p:cNvSpPr/>
          <p:nvPr userDrawn="1"/>
        </p:nvSpPr>
        <p:spPr>
          <a:xfrm>
            <a:off x="0" y="0"/>
            <a:ext cx="845840"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493693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3.emf"/><Relationship Id="rId5" Type="http://schemas.openxmlformats.org/officeDocument/2006/relationships/package" Target="../embeddings/Hoja_de_c_lculo_de_Microsoft_Excel1.xlsx"/><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16623"/>
            <a:ext cx="8200110" cy="3354765"/>
          </a:xfrm>
          <a:prstGeom prst="rect">
            <a:avLst/>
          </a:prstGeom>
          <a:noFill/>
        </p:spPr>
        <p:txBody>
          <a:bodyPr wrap="square" rtlCol="0">
            <a:spAutoFit/>
          </a:bodyPr>
          <a:lstStyle/>
          <a:p>
            <a:pPr algn="ctr"/>
            <a:endParaRPr lang="es-CO" sz="3200" dirty="0"/>
          </a:p>
          <a:p>
            <a:pPr algn="ctr"/>
            <a:r>
              <a:rPr lang="es-CO" sz="3200" b="1" i="1" dirty="0" smtClean="0">
                <a:solidFill>
                  <a:srgbClr val="0070C0"/>
                </a:solidFill>
                <a:effectLst>
                  <a:outerShdw blurRad="38100" dist="38100" dir="2700000" algn="tl">
                    <a:srgbClr val="000000">
                      <a:alpha val="43137"/>
                    </a:srgbClr>
                  </a:outerShdw>
                </a:effectLst>
                <a:latin typeface="Arial Rounded MT Bold" panose="020F0704030504030204" pitchFamily="34" charset="0"/>
              </a:rPr>
              <a:t>COMITÉ DE PROFESIONALES DE ENLACE SIGCMA</a:t>
            </a:r>
            <a:endParaRPr lang="es-CO" sz="3200" b="1" i="1" dirty="0">
              <a:solidFill>
                <a:srgbClr val="0070C0"/>
              </a:solidFill>
              <a:effectLst>
                <a:outerShdw blurRad="38100" dist="38100" dir="2700000" algn="tl">
                  <a:srgbClr val="000000">
                    <a:alpha val="43137"/>
                  </a:srgbClr>
                </a:outerShdw>
              </a:effectLst>
              <a:latin typeface="Arial Rounded MT Bold" panose="020F0704030504030204" pitchFamily="34" charset="0"/>
            </a:endParaRPr>
          </a:p>
          <a:p>
            <a:pPr algn="ctr"/>
            <a:endParaRPr lang="es-CO" sz="3200" b="1" i="1" dirty="0" smtClean="0">
              <a:effectLst>
                <a:outerShdw blurRad="38100" dist="38100" dir="2700000" algn="tl">
                  <a:srgbClr val="000000">
                    <a:alpha val="43137"/>
                  </a:srgbClr>
                </a:outerShdw>
              </a:effectLst>
              <a:latin typeface="Arial Rounded MT Bold" panose="020F0704030504030204" pitchFamily="34" charset="0"/>
            </a:endParaRPr>
          </a:p>
          <a:p>
            <a:pPr algn="ctr"/>
            <a:endParaRPr lang="es-CO" sz="3200" b="1" i="1" dirty="0">
              <a:effectLst>
                <a:outerShdw blurRad="38100" dist="38100" dir="2700000" algn="tl">
                  <a:srgbClr val="000000">
                    <a:alpha val="43137"/>
                  </a:srgbClr>
                </a:outerShdw>
              </a:effectLst>
              <a:latin typeface="Arial Rounded MT Bold" panose="020F0704030504030204" pitchFamily="34" charset="0"/>
            </a:endParaRPr>
          </a:p>
          <a:p>
            <a:pPr algn="ctr"/>
            <a:endParaRPr lang="es-CO" sz="3200" b="1" i="1" dirty="0">
              <a:effectLst>
                <a:outerShdw blurRad="38100" dist="38100" dir="2700000" algn="tl">
                  <a:srgbClr val="000000">
                    <a:alpha val="43137"/>
                  </a:srgbClr>
                </a:outerShdw>
              </a:effectLst>
              <a:latin typeface="Arial Rounded MT Bold" panose="020F0704030504030204" pitchFamily="34" charset="0"/>
            </a:endParaRPr>
          </a:p>
          <a:p>
            <a:pPr algn="ctr"/>
            <a:r>
              <a:rPr lang="es-CO" sz="2000" b="1" i="1" dirty="0">
                <a:effectLst>
                  <a:outerShdw blurRad="38100" dist="38100" dir="2700000" algn="tl">
                    <a:srgbClr val="000000">
                      <a:alpha val="43137"/>
                    </a:srgbClr>
                  </a:outerShdw>
                </a:effectLst>
                <a:latin typeface="Arial Rounded MT Bold" panose="020F0704030504030204" pitchFamily="34" charset="0"/>
              </a:rPr>
              <a:t>FEBRERO 20 DE 2019</a:t>
            </a:r>
          </a:p>
        </p:txBody>
      </p:sp>
      <p:pic>
        <p:nvPicPr>
          <p:cNvPr id="3" name="Imagen 2"/>
          <p:cNvPicPr>
            <a:picLocks noChangeAspect="1"/>
          </p:cNvPicPr>
          <p:nvPr/>
        </p:nvPicPr>
        <p:blipFill>
          <a:blip r:embed="rId3"/>
          <a:stretch>
            <a:fillRect/>
          </a:stretch>
        </p:blipFill>
        <p:spPr>
          <a:xfrm>
            <a:off x="827584" y="1628800"/>
            <a:ext cx="8316416" cy="5229200"/>
          </a:xfrm>
          <a:prstGeom prst="rect">
            <a:avLst/>
          </a:prstGeom>
        </p:spPr>
      </p:pic>
    </p:spTree>
    <p:extLst>
      <p:ext uri="{BB962C8B-B14F-4D97-AF65-F5344CB8AC3E}">
        <p14:creationId xmlns:p14="http://schemas.microsoft.com/office/powerpoint/2010/main" val="105062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47664" y="476672"/>
            <a:ext cx="7139136" cy="6613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400" b="1" i="1" dirty="0" smtClean="0">
                <a:effectLst>
                  <a:outerShdw blurRad="38100" dist="38100" dir="2700000" algn="tl">
                    <a:srgbClr val="000000">
                      <a:alpha val="43137"/>
                    </a:srgbClr>
                  </a:outerShdw>
                </a:effectLst>
                <a:latin typeface="Arial Rounded MT Bold" panose="020F0704030504030204" pitchFamily="34" charset="0"/>
              </a:rPr>
              <a:t>3.2 AUDITORIAS EXTERNAS SIGCMA</a:t>
            </a:r>
            <a:endParaRPr lang="es-CO" sz="2400" b="1" i="1" dirty="0">
              <a:effectLst>
                <a:outerShdw blurRad="38100" dist="38100" dir="2700000" algn="tl">
                  <a:srgbClr val="000000">
                    <a:alpha val="43137"/>
                  </a:srgbClr>
                </a:outerShdw>
              </a:effectLst>
              <a:latin typeface="Arial Rounded MT Bold" panose="020F0704030504030204" pitchFamily="34" charset="0"/>
            </a:endParaRPr>
          </a:p>
        </p:txBody>
      </p:sp>
      <p:sp>
        <p:nvSpPr>
          <p:cNvPr id="3" name="2 Marcador de contenido"/>
          <p:cNvSpPr txBox="1">
            <a:spLocks/>
          </p:cNvSpPr>
          <p:nvPr/>
        </p:nvSpPr>
        <p:spPr>
          <a:xfrm>
            <a:off x="942975" y="3717032"/>
            <a:ext cx="7743825" cy="208823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340" algn="just">
              <a:lnSpc>
                <a:spcPct val="107000"/>
              </a:lnSpc>
              <a:spcAft>
                <a:spcPts val="800"/>
              </a:spcAft>
            </a:pP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4499992" y="980728"/>
            <a:ext cx="3888432" cy="5135380"/>
          </a:xfrm>
          <a:prstGeom prst="rect">
            <a:avLst/>
          </a:prstGeom>
        </p:spPr>
        <p:txBody>
          <a:bodyPr wrap="square">
            <a:spAutoFit/>
          </a:bodyPr>
          <a:lstStyle/>
          <a:p>
            <a:pPr marL="180340" algn="just">
              <a:lnSpc>
                <a:spcPct val="107000"/>
              </a:lnSpc>
              <a:spcAft>
                <a:spcPts val="800"/>
              </a:spcAft>
            </a:pPr>
            <a:r>
              <a:rPr lang="es-CO" sz="1200" dirty="0">
                <a:latin typeface="Arial" panose="020B0604020202020204" pitchFamily="34" charset="0"/>
                <a:ea typeface="Times New Roman" panose="02020603050405020304" pitchFamily="18" charset="0"/>
                <a:cs typeface="Arial" panose="020B0604020202020204" pitchFamily="34" charset="0"/>
              </a:rPr>
              <a:t>Teniendo en cuenta que en septiembre de 2015 la Organización Internacional de Estandarización –ISO-, actualizó la versión de las normas de calidad y medio ambiente, dando un tiempo de tres (3) años a las organizaciones certificadas para que actualizaran su sistema de gestión; el Consejo Superior de la Judicatura, en  cumplimiento de los requisitos de las Estructuras de Alto Nivel: Normas NTC ISO 9001:2015 y NTC ISO 14001:2015, identificó el Contexto Organizacional, la comprensión de las necesidades y expectativas de las partes interesadas, así como la determinación del Alcance del Sistema de Calidad y las acciones para abordar los riesgos y oportunidades entre otros </a:t>
            </a:r>
            <a:r>
              <a:rPr lang="es-CO" sz="1200" dirty="0" smtClean="0">
                <a:latin typeface="Arial" panose="020B0604020202020204" pitchFamily="34" charset="0"/>
                <a:ea typeface="Times New Roman" panose="02020603050405020304" pitchFamily="18" charset="0"/>
                <a:cs typeface="Arial" panose="020B0604020202020204" pitchFamily="34" charset="0"/>
              </a:rPr>
              <a:t>aspectos.</a:t>
            </a:r>
            <a:endParaRPr lang="es-CO" sz="1200" dirty="0" smtClean="0">
              <a:latin typeface="Arial" panose="020B0604020202020204" pitchFamily="34" charset="0"/>
              <a:ea typeface="Calibri" panose="020F0502020204030204" pitchFamily="34" charset="0"/>
              <a:cs typeface="Arial" panose="020B0604020202020204" pitchFamily="34" charset="0"/>
            </a:endParaRPr>
          </a:p>
          <a:p>
            <a:pPr marL="180340" algn="just">
              <a:lnSpc>
                <a:spcPct val="107000"/>
              </a:lnSpc>
              <a:spcAft>
                <a:spcPts val="800"/>
              </a:spcAft>
            </a:pPr>
            <a:r>
              <a:rPr lang="es-CO" sz="1200" dirty="0" smtClean="0">
                <a:latin typeface="Arial" panose="020B0604020202020204" pitchFamily="34" charset="0"/>
                <a:ea typeface="Calibri" panose="020F0502020204030204" pitchFamily="34" charset="0"/>
                <a:cs typeface="Arial" panose="020B0604020202020204" pitchFamily="34" charset="0"/>
              </a:rPr>
              <a:t>En </a:t>
            </a:r>
            <a:r>
              <a:rPr lang="es-CO" sz="1200" dirty="0">
                <a:latin typeface="Arial" panose="020B0604020202020204" pitchFamily="34" charset="0"/>
                <a:cs typeface="Arial" panose="020B0604020202020204" pitchFamily="34" charset="0"/>
              </a:rPr>
              <a:t>la Norma ISO 14001:2015 para el Sistema de Gestión Ambiental </a:t>
            </a:r>
            <a:r>
              <a:rPr lang="es-CO" sz="1200" dirty="0" smtClean="0">
                <a:latin typeface="Arial" panose="020B0604020202020204" pitchFamily="34" charset="0"/>
                <a:cs typeface="Arial" panose="020B0604020202020204" pitchFamily="34" charset="0"/>
              </a:rPr>
              <a:t>la auditoria externa se </a:t>
            </a:r>
            <a:r>
              <a:rPr lang="es-CO" sz="1200" dirty="0">
                <a:latin typeface="Arial" panose="020B0604020202020204" pitchFamily="34" charset="0"/>
                <a:cs typeface="Arial" panose="020B0604020202020204" pitchFamily="34" charset="0"/>
              </a:rPr>
              <a:t>realizó en la sede de la Dirección Ejecutiva de Administración Judicial DEAJ-Edificio de la Calle 72; el Edificio de la Bolsa: Unidades Misionales del Consejo Superior de la Judicatura; El Palacio de Justicia “Alfonso Reyes </a:t>
            </a:r>
            <a:r>
              <a:rPr lang="es-CO" sz="1200" dirty="0" err="1">
                <a:latin typeface="Arial" panose="020B0604020202020204" pitchFamily="34" charset="0"/>
                <a:cs typeface="Arial" panose="020B0604020202020204" pitchFamily="34" charset="0"/>
              </a:rPr>
              <a:t>Echandía</a:t>
            </a:r>
            <a:r>
              <a:rPr lang="es-CO" sz="1200" dirty="0">
                <a:latin typeface="Arial" panose="020B0604020202020204" pitchFamily="34" charset="0"/>
                <a:cs typeface="Arial" panose="020B0604020202020204" pitchFamily="34" charset="0"/>
              </a:rPr>
              <a:t>”; el Palacio de Justicia y el Consejo Seccional de Risaralda y la Dirección Seccional de Administración Judicial de </a:t>
            </a:r>
            <a:r>
              <a:rPr lang="es-CO" sz="1200" dirty="0" smtClean="0">
                <a:latin typeface="Arial" panose="020B0604020202020204" pitchFamily="34" charset="0"/>
                <a:cs typeface="Arial" panose="020B0604020202020204" pitchFamily="34" charset="0"/>
              </a:rPr>
              <a:t>Pereira logrando la certificación de tres sedes </a:t>
            </a:r>
            <a:r>
              <a:rPr lang="es-CO" sz="1200" dirty="0" err="1" smtClean="0">
                <a:latin typeface="Arial" panose="020B0604020202020204" pitchFamily="34" charset="0"/>
                <a:cs typeface="Arial" panose="020B0604020202020204" pitchFamily="34" charset="0"/>
              </a:rPr>
              <a:t>adicioanales</a:t>
            </a:r>
            <a:r>
              <a:rPr lang="es-CO" sz="1200" dirty="0" smtClean="0">
                <a:latin typeface="Arial" panose="020B0604020202020204" pitchFamily="34" charset="0"/>
                <a:cs typeface="Arial" panose="020B0604020202020204" pitchFamily="34" charset="0"/>
              </a:rPr>
              <a:t> </a:t>
            </a:r>
            <a:endParaRPr lang="es-CO" sz="1200" dirty="0">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PHOTO-2018-09-17-08-31-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950" y="4027804"/>
            <a:ext cx="3119994" cy="2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n 2"/>
          <p:cNvPicPr>
            <a:picLocks noChangeAspect="1" noChangeArrowheads="1"/>
          </p:cNvPicPr>
          <p:nvPr/>
        </p:nvPicPr>
        <p:blipFill>
          <a:blip r:embed="rId3" cstate="print">
            <a:extLst>
              <a:ext uri="{28A0092B-C50C-407E-A947-70E740481C1C}">
                <a14:useLocalDpi xmlns:a14="http://schemas.microsoft.com/office/drawing/2010/main" val="0"/>
              </a:ext>
            </a:extLst>
          </a:blip>
          <a:srcRect l="32397" t="6421" r="31432" b="11400"/>
          <a:stretch>
            <a:fillRect/>
          </a:stretch>
        </p:blipFill>
        <p:spPr bwMode="auto">
          <a:xfrm>
            <a:off x="2747292" y="3285867"/>
            <a:ext cx="2067595"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p:nvPr/>
        </p:nvPicPr>
        <p:blipFill rotWithShape="1">
          <a:blip r:embed="rId4"/>
          <a:srcRect l="32295" t="5969" r="32453" b="13074"/>
          <a:stretch/>
        </p:blipFill>
        <p:spPr bwMode="auto">
          <a:xfrm>
            <a:off x="942974" y="908720"/>
            <a:ext cx="2764930" cy="2317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394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79712" y="116632"/>
            <a:ext cx="5544616" cy="646331"/>
          </a:xfrm>
          <a:prstGeom prst="rect">
            <a:avLst/>
          </a:prstGeom>
        </p:spPr>
        <p:txBody>
          <a:bodyPr wrap="square">
            <a:spAutoFit/>
          </a:bodyPr>
          <a:lstStyle/>
          <a:p>
            <a:pPr algn="ctr"/>
            <a:r>
              <a:rPr lang="es-ES" b="1" dirty="0" smtClean="0">
                <a:latin typeface="Arial Rounded MT Bold" panose="020F0704030504030204" pitchFamily="34" charset="0"/>
                <a:ea typeface="Calibri" panose="020F0502020204030204" pitchFamily="34" charset="0"/>
              </a:rPr>
              <a:t>TOTAL DE SEDES SIGCMA CERTIFICADAS POR ICONTEC</a:t>
            </a:r>
            <a:endParaRPr lang="es-CO" dirty="0">
              <a:latin typeface="Arial Rounded MT Bold" panose="020F0704030504030204" pitchFamily="34" charset="0"/>
            </a:endParaRPr>
          </a:p>
        </p:txBody>
      </p:sp>
      <p:pic>
        <p:nvPicPr>
          <p:cNvPr id="6" name="Imagen 5"/>
          <p:cNvPicPr/>
          <p:nvPr/>
        </p:nvPicPr>
        <p:blipFill rotWithShape="1">
          <a:blip r:embed="rId2"/>
          <a:srcRect l="28486" t="18752" r="29832" b="11420"/>
          <a:stretch/>
        </p:blipFill>
        <p:spPr bwMode="auto">
          <a:xfrm>
            <a:off x="1043608" y="980728"/>
            <a:ext cx="7632848" cy="52565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0394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79712" y="116632"/>
            <a:ext cx="5544616" cy="646331"/>
          </a:xfrm>
          <a:prstGeom prst="rect">
            <a:avLst/>
          </a:prstGeom>
        </p:spPr>
        <p:txBody>
          <a:bodyPr wrap="square">
            <a:spAutoFit/>
          </a:bodyPr>
          <a:lstStyle/>
          <a:p>
            <a:pPr algn="ctr"/>
            <a:r>
              <a:rPr lang="es-ES" b="1" dirty="0" smtClean="0">
                <a:latin typeface="Arial Rounded MT Bold" panose="020F0704030504030204" pitchFamily="34" charset="0"/>
                <a:ea typeface="Calibri" panose="020F0502020204030204" pitchFamily="34" charset="0"/>
              </a:rPr>
              <a:t>TOTAL DE SEDES SIGCMA CERTIFICADAS POR ICONTEC</a:t>
            </a:r>
            <a:endParaRPr lang="es-CO" dirty="0">
              <a:latin typeface="Arial Rounded MT Bold" panose="020F0704030504030204" pitchFamily="34" charset="0"/>
            </a:endParaRPr>
          </a:p>
        </p:txBody>
      </p:sp>
      <p:pic>
        <p:nvPicPr>
          <p:cNvPr id="3" name="Imagen 2"/>
          <p:cNvPicPr>
            <a:picLocks noChangeAspect="1"/>
          </p:cNvPicPr>
          <p:nvPr/>
        </p:nvPicPr>
        <p:blipFill>
          <a:blip r:embed="rId2"/>
          <a:stretch>
            <a:fillRect/>
          </a:stretch>
        </p:blipFill>
        <p:spPr>
          <a:xfrm>
            <a:off x="827585" y="762963"/>
            <a:ext cx="8316416" cy="5042301"/>
          </a:xfrm>
          <a:prstGeom prst="rect">
            <a:avLst/>
          </a:prstGeom>
        </p:spPr>
      </p:pic>
    </p:spTree>
    <p:extLst>
      <p:ext uri="{BB962C8B-B14F-4D97-AF65-F5344CB8AC3E}">
        <p14:creationId xmlns:p14="http://schemas.microsoft.com/office/powerpoint/2010/main" val="2803707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79712" y="116632"/>
            <a:ext cx="5544616" cy="646331"/>
          </a:xfrm>
          <a:prstGeom prst="rect">
            <a:avLst/>
          </a:prstGeom>
        </p:spPr>
        <p:txBody>
          <a:bodyPr wrap="square">
            <a:spAutoFit/>
          </a:bodyPr>
          <a:lstStyle/>
          <a:p>
            <a:pPr algn="ctr"/>
            <a:r>
              <a:rPr lang="es-ES" b="1" dirty="0" smtClean="0">
                <a:latin typeface="Arial Rounded MT Bold" panose="020F0704030504030204" pitchFamily="34" charset="0"/>
                <a:ea typeface="Calibri" panose="020F0502020204030204" pitchFamily="34" charset="0"/>
              </a:rPr>
              <a:t>TOTAL DE SEDES SIGCMA CERTIFICADAS POR ICONTEC</a:t>
            </a:r>
            <a:endParaRPr lang="es-CO" dirty="0">
              <a:latin typeface="Arial Rounded MT Bold" panose="020F0704030504030204" pitchFamily="34" charset="0"/>
            </a:endParaRPr>
          </a:p>
        </p:txBody>
      </p:sp>
      <p:pic>
        <p:nvPicPr>
          <p:cNvPr id="3" name="Imagen 2"/>
          <p:cNvPicPr>
            <a:picLocks noChangeAspect="1"/>
          </p:cNvPicPr>
          <p:nvPr/>
        </p:nvPicPr>
        <p:blipFill>
          <a:blip r:embed="rId2"/>
          <a:stretch>
            <a:fillRect/>
          </a:stretch>
        </p:blipFill>
        <p:spPr>
          <a:xfrm>
            <a:off x="899592" y="762963"/>
            <a:ext cx="8244408" cy="5186317"/>
          </a:xfrm>
          <a:prstGeom prst="rect">
            <a:avLst/>
          </a:prstGeom>
        </p:spPr>
      </p:pic>
    </p:spTree>
    <p:extLst>
      <p:ext uri="{BB962C8B-B14F-4D97-AF65-F5344CB8AC3E}">
        <p14:creationId xmlns:p14="http://schemas.microsoft.com/office/powerpoint/2010/main" val="3812901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619672" y="325531"/>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7000"/>
              </a:lnSpc>
              <a:spcAft>
                <a:spcPts val="800"/>
              </a:spcAft>
              <a:tabLst>
                <a:tab pos="3819525" algn="l"/>
              </a:tabLst>
            </a:pPr>
            <a:r>
              <a:rPr lang="es-CO" sz="2000" b="1" dirty="0" smtClean="0">
                <a:latin typeface="Arial Rounded MT Bold" panose="020F0704030504030204" pitchFamily="34" charset="0"/>
                <a:ea typeface="Calibri" panose="020F0502020204030204" pitchFamily="34" charset="0"/>
                <a:cs typeface="+mn-cs"/>
              </a:rPr>
              <a:t>4.VI </a:t>
            </a:r>
            <a:r>
              <a:rPr lang="es-CO" sz="2000" b="1" dirty="0">
                <a:latin typeface="Arial Rounded MT Bold" panose="020F0704030504030204" pitchFamily="34" charset="0"/>
                <a:ea typeface="Calibri" panose="020F0502020204030204" pitchFamily="34" charset="0"/>
                <a:cs typeface="+mn-cs"/>
              </a:rPr>
              <a:t>Conversatorio Nacional del SIGCMA</a:t>
            </a:r>
          </a:p>
        </p:txBody>
      </p:sp>
      <p:sp>
        <p:nvSpPr>
          <p:cNvPr id="3" name="2 Marcador de contenido"/>
          <p:cNvSpPr txBox="1">
            <a:spLocks/>
          </p:cNvSpPr>
          <p:nvPr/>
        </p:nvSpPr>
        <p:spPr>
          <a:xfrm>
            <a:off x="5900465" y="2555205"/>
            <a:ext cx="9821896"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2400" i="1" dirty="0">
              <a:solidFill>
                <a:srgbClr val="002060"/>
              </a:solidFill>
            </a:endParaRPr>
          </a:p>
        </p:txBody>
      </p:sp>
      <p:sp>
        <p:nvSpPr>
          <p:cNvPr id="5" name="CuadroTexto 4"/>
          <p:cNvSpPr txBox="1"/>
          <p:nvPr/>
        </p:nvSpPr>
        <p:spPr>
          <a:xfrm>
            <a:off x="827584" y="3212976"/>
            <a:ext cx="7931224" cy="2453813"/>
          </a:xfrm>
          <a:prstGeom prst="rect">
            <a:avLst/>
          </a:prstGeom>
          <a:noFill/>
        </p:spPr>
        <p:txBody>
          <a:bodyPr wrap="square" rtlCol="0">
            <a:spAutoFit/>
          </a:bodyPr>
          <a:lstStyle/>
          <a:p>
            <a:pPr marL="180340" algn="just">
              <a:lnSpc>
                <a:spcPct val="107000"/>
              </a:lnSpc>
              <a:spcAft>
                <a:spcPts val="800"/>
              </a:spcAft>
            </a:pPr>
            <a:r>
              <a:rPr lang="es-CO" sz="1200" dirty="0" smtClean="0">
                <a:latin typeface="Arial" panose="020B0604020202020204" pitchFamily="34" charset="0"/>
                <a:ea typeface="Arial Unicode MS" panose="020B0604020202020204" pitchFamily="34" charset="-128"/>
                <a:cs typeface="Times New Roman" panose="02020603050405020304" pitchFamily="18" charset="0"/>
              </a:rPr>
              <a:t>Sin lugar a dudas uno de los eventos de mayor impacto durante el 2018 </a:t>
            </a:r>
            <a:r>
              <a:rPr lang="es-CO" sz="1200" dirty="0" smtClean="0">
                <a:latin typeface="Arial" panose="020B0604020202020204" pitchFamily="34" charset="0"/>
                <a:ea typeface="Calibri" panose="020F0502020204030204" pitchFamily="34" charset="0"/>
                <a:cs typeface="Times New Roman" panose="02020603050405020304" pitchFamily="18" charset="0"/>
              </a:rPr>
              <a:t>fue el </a:t>
            </a:r>
            <a:r>
              <a:rPr lang="es-CO" sz="1200" b="1" dirty="0" smtClean="0">
                <a:latin typeface="Arial" panose="020B0604020202020204" pitchFamily="34" charset="0"/>
                <a:ea typeface="Calibri" panose="020F0502020204030204" pitchFamily="34" charset="0"/>
                <a:cs typeface="Times New Roman" panose="02020603050405020304" pitchFamily="18" charset="0"/>
              </a:rPr>
              <a:t>VI CONVERSATORIO NACIONAL DEL SIGCMA </a:t>
            </a:r>
            <a:r>
              <a:rPr lang="es-CO" sz="1200" dirty="0" smtClean="0">
                <a:latin typeface="Arial" panose="020B0604020202020204" pitchFamily="34" charset="0"/>
                <a:ea typeface="Calibri" panose="020F0502020204030204" pitchFamily="34" charset="0"/>
                <a:cs typeface="Times New Roman" panose="02020603050405020304" pitchFamily="18" charset="0"/>
              </a:rPr>
              <a:t>realizado los días 06 y 07 de diciembre  en la ciudad de Santa Marta, el cual fue orientado a dar un nuevo enfoque frente a la norma NTC ISO 9001:2015, además de fortalecer temas como el Pensamiento Basado en Riesgos, Planificación de Oportunidades, la Gestión del Conocimiento para la Gestión del Cambio y socializar las buenas prácticas realizadas por algunas sedes certificadas tanto en Calidad como en la Gestión Ambiental, así mismo dar a conocer la estructura de la nueva norma  y la guía técnica de calidad para la Rama Judicial </a:t>
            </a:r>
            <a:r>
              <a:rPr lang="es-CO" sz="12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Norma Técnica 6256 y  la Guía de Técnica de Calidad GTC 286 de la Rama Judicial</a:t>
            </a:r>
            <a:r>
              <a:rPr lang="es-CO" sz="1200" dirty="0" smtClean="0">
                <a:latin typeface="Arial" panose="020B0604020202020204" pitchFamily="34" charset="0"/>
                <a:ea typeface="Calibri" panose="020F0502020204030204" pitchFamily="34" charset="0"/>
                <a:cs typeface="Times New Roman" panose="02020603050405020304" pitchFamily="18" charset="0"/>
              </a:rPr>
              <a:t> exaltando las grandes fortalezas de la Rama Judicial evidenciadas en las auditorías realizadas por el ente certificador ICONTEC, en el cual se expusieron temas muy importantes para el Sistema Integrado de Gestión y Control de la Calidad y Medio Ambiente destacando el alto nivel de maduración del sistema,  la gran ampliación y cobertura obtenida en el año 2018 tanto en Sedes Administrativas, Tribunales, Despachos Judiciales y Centros de Servicio como en sedes certificadas en Gestión ambiental.</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Imagen 4"/>
          <p:cNvPicPr>
            <a:picLocks noChangeAspect="1" noChangeArrowheads="1"/>
          </p:cNvPicPr>
          <p:nvPr/>
        </p:nvPicPr>
        <p:blipFill>
          <a:blip r:embed="rId2" cstate="print">
            <a:extLst>
              <a:ext uri="{28A0092B-C50C-407E-A947-70E740481C1C}">
                <a14:useLocalDpi xmlns:a14="http://schemas.microsoft.com/office/drawing/2010/main" val="0"/>
              </a:ext>
            </a:extLst>
          </a:blip>
          <a:srcRect l="18959" t="6602" r="18663" b="10770"/>
          <a:stretch>
            <a:fillRect/>
          </a:stretch>
        </p:blipFill>
        <p:spPr bwMode="auto">
          <a:xfrm>
            <a:off x="1115616" y="976849"/>
            <a:ext cx="36004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n 3"/>
          <p:cNvPicPr>
            <a:picLocks noChangeAspect="1" noChangeArrowheads="1"/>
          </p:cNvPicPr>
          <p:nvPr/>
        </p:nvPicPr>
        <p:blipFill>
          <a:blip r:embed="rId3" cstate="print">
            <a:extLst>
              <a:ext uri="{28A0092B-C50C-407E-A947-70E740481C1C}">
                <a14:useLocalDpi xmlns:a14="http://schemas.microsoft.com/office/drawing/2010/main" val="0"/>
              </a:ext>
            </a:extLst>
          </a:blip>
          <a:srcRect l="18839" t="5666" r="18579" b="14223"/>
          <a:stretch>
            <a:fillRect/>
          </a:stretch>
        </p:blipFill>
        <p:spPr bwMode="auto">
          <a:xfrm>
            <a:off x="4716016" y="1001588"/>
            <a:ext cx="3888432"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602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2004864" y="360581"/>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400" b="1" cap="all" dirty="0" smtClean="0">
                <a:solidFill>
                  <a:srgbClr val="000000"/>
                </a:solidFill>
                <a:latin typeface="Arial Rounded MT Bold" panose="020F0704030504030204" pitchFamily="34" charset="0"/>
                <a:ea typeface="Calibri" panose="020F0502020204030204" pitchFamily="34" charset="0"/>
              </a:rPr>
              <a:t>5.plan </a:t>
            </a:r>
            <a:r>
              <a:rPr lang="es-CO" sz="2400" b="1" cap="all" dirty="0">
                <a:solidFill>
                  <a:srgbClr val="000000"/>
                </a:solidFill>
                <a:latin typeface="Arial Rounded MT Bold" panose="020F0704030504030204" pitchFamily="34" charset="0"/>
                <a:ea typeface="Calibri" panose="020F0502020204030204" pitchFamily="34" charset="0"/>
              </a:rPr>
              <a:t>de competencias </a:t>
            </a:r>
            <a:endParaRPr lang="es-CO" sz="2400" b="1" i="1" dirty="0">
              <a:effectLst>
                <a:outerShdw blurRad="38100" dist="38100" dir="2700000" algn="tl">
                  <a:srgbClr val="000000">
                    <a:alpha val="43137"/>
                  </a:srgbClr>
                </a:outerShdw>
              </a:effectLst>
              <a:latin typeface="Arial Rounded MT Bold" panose="020F0704030504030204" pitchFamily="34" charset="0"/>
            </a:endParaRPr>
          </a:p>
        </p:txBody>
      </p:sp>
      <p:sp>
        <p:nvSpPr>
          <p:cNvPr id="3" name="2 Marcador de contenido"/>
          <p:cNvSpPr txBox="1">
            <a:spLocks/>
          </p:cNvSpPr>
          <p:nvPr/>
        </p:nvSpPr>
        <p:spPr>
          <a:xfrm>
            <a:off x="1150640" y="1530962"/>
            <a:ext cx="7215113" cy="5040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s-CO" sz="1200" i="1" dirty="0" smtClean="0">
              <a:solidFill>
                <a:srgbClr val="002060"/>
              </a:solidFill>
            </a:endParaRPr>
          </a:p>
        </p:txBody>
      </p:sp>
      <p:sp>
        <p:nvSpPr>
          <p:cNvPr id="4" name="Rectángulo 3"/>
          <p:cNvSpPr/>
          <p:nvPr/>
        </p:nvSpPr>
        <p:spPr>
          <a:xfrm>
            <a:off x="827584" y="0"/>
            <a:ext cx="8136904" cy="646331"/>
          </a:xfrm>
          <a:prstGeom prst="rect">
            <a:avLst/>
          </a:prstGeom>
        </p:spPr>
        <p:txBody>
          <a:bodyPr wrap="square">
            <a:spAutoFit/>
          </a:bodyPr>
          <a:lstStyle/>
          <a:p>
            <a:pPr algn="just"/>
            <a:endParaRPr lang="es-ES" dirty="0"/>
          </a:p>
          <a:p>
            <a:pPr marL="285750" indent="-285750">
              <a:buFont typeface="Wingdings" panose="05000000000000000000" pitchFamily="2" charset="2"/>
              <a:buChar char="Ø"/>
            </a:pPr>
            <a:endParaRPr lang="es-ES" dirty="0"/>
          </a:p>
        </p:txBody>
      </p:sp>
      <p:sp>
        <p:nvSpPr>
          <p:cNvPr id="5" name="Rectángulo 4"/>
          <p:cNvSpPr/>
          <p:nvPr/>
        </p:nvSpPr>
        <p:spPr>
          <a:xfrm>
            <a:off x="971600" y="932081"/>
            <a:ext cx="4104456" cy="1954381"/>
          </a:xfrm>
          <a:prstGeom prst="rect">
            <a:avLst/>
          </a:prstGeom>
        </p:spPr>
        <p:txBody>
          <a:bodyPr wrap="square">
            <a:spAutoFit/>
          </a:bodyPr>
          <a:lstStyle/>
          <a:p>
            <a:pPr algn="just"/>
            <a:r>
              <a:rPr lang="es-CO" sz="1100" dirty="0">
                <a:latin typeface="Arial" panose="020B0604020202020204" pitchFamily="34" charset="0"/>
                <a:ea typeface="Calibri" panose="020F0502020204030204" pitchFamily="34" charset="0"/>
              </a:rPr>
              <a:t>En desarrollo del Plan de Competencias en el 2018 se realizó un diagnóstico de competencias por medio de consultas y encuestas a magistrados, jueces, Directores de unidades y  empleados judiciales que permitan determinar las necesidades en formación y desarrollo de competencias y a partir de esto elaborar el plan de formación  donde se revisa los modelos de gestión a incorporar, se realiza la selección, formación y por último la evaluación de la  eficacia del programa de formación en la  adquisición y/o fortalecimiento de las competencias  diagnosticadas, que involucró las condiciones de bienestar de los servidores judiciales </a:t>
            </a:r>
            <a:endParaRPr lang="es-CO" sz="1100" dirty="0"/>
          </a:p>
        </p:txBody>
      </p:sp>
      <p:sp>
        <p:nvSpPr>
          <p:cNvPr id="6" name="CuadroTexto 5"/>
          <p:cNvSpPr txBox="1"/>
          <p:nvPr/>
        </p:nvSpPr>
        <p:spPr>
          <a:xfrm>
            <a:off x="4788024" y="3205400"/>
            <a:ext cx="4032448" cy="2821157"/>
          </a:xfrm>
          <a:prstGeom prst="rect">
            <a:avLst/>
          </a:prstGeom>
          <a:noFill/>
        </p:spPr>
        <p:txBody>
          <a:bodyPr wrap="square" rtlCol="0">
            <a:spAutoFit/>
          </a:bodyPr>
          <a:lstStyle/>
          <a:p>
            <a:pPr marL="180340" algn="just">
              <a:lnSpc>
                <a:spcPct val="107000"/>
              </a:lnSpc>
              <a:spcAft>
                <a:spcPts val="800"/>
              </a:spcAft>
            </a:pPr>
            <a:endParaRPr lang="es-CO" sz="1000" dirty="0" smtClean="0">
              <a:latin typeface="Arial" panose="020B0604020202020204" pitchFamily="34" charset="0"/>
              <a:ea typeface="Calibri" panose="020F0502020204030204" pitchFamily="34" charset="0"/>
              <a:cs typeface="Times New Roman" panose="02020603050405020304" pitchFamily="18" charset="0"/>
            </a:endParaRPr>
          </a:p>
          <a:p>
            <a:pPr marL="180340" algn="just">
              <a:lnSpc>
                <a:spcPct val="107000"/>
              </a:lnSpc>
              <a:spcAft>
                <a:spcPts val="800"/>
              </a:spcAft>
            </a:pPr>
            <a:r>
              <a:rPr lang="es-CO" sz="1000" dirty="0" smtClean="0">
                <a:latin typeface="Arial" panose="020B0604020202020204" pitchFamily="34" charset="0"/>
                <a:ea typeface="Calibri" panose="020F0502020204030204" pitchFamily="34" charset="0"/>
                <a:cs typeface="Times New Roman" panose="02020603050405020304" pitchFamily="18" charset="0"/>
              </a:rPr>
              <a:t>El </a:t>
            </a:r>
            <a:r>
              <a:rPr lang="es-CO" sz="1000" dirty="0">
                <a:latin typeface="Arial" panose="020B0604020202020204" pitchFamily="34" charset="0"/>
                <a:ea typeface="Calibri" panose="020F0502020204030204" pitchFamily="34" charset="0"/>
                <a:cs typeface="Times New Roman" panose="02020603050405020304" pitchFamily="18" charset="0"/>
              </a:rPr>
              <a:t>propósito esencial del plan de competencias de la Rama Judicial es direccionar estratégicamente el mejoramiento de la gestión judicial y administrativa, con fundamento en la mejora del desempeño de los servidores judiciales así como el fortalecimiento de destrezas y habilidades  que  contribuyen con el logro de los objetivos  institucionales  a la vez que representa un incremento en el  mejoramiento de la  calidad de vida  de los servidores judiciales fundamentado en competencias </a:t>
            </a:r>
            <a:r>
              <a:rPr lang="es-CO" sz="1000" dirty="0">
                <a:latin typeface="Arial" panose="020B0604020202020204" pitchFamily="34" charset="0"/>
                <a:ea typeface="Arial Unicode MS" panose="020B0604020202020204" pitchFamily="34" charset="-128"/>
                <a:cs typeface="Times New Roman" panose="02020603050405020304" pitchFamily="18" charset="0"/>
              </a:rPr>
              <a:t>organizacionales como: Liderazgo, trabajo en equipo, enfoque en el cliente, tolerancia a la frustración, Energía y dinamismo, Autoeficacia, Autocontrol, pensamiento estratégico, atención al detalle, capacidad de análisis, solución de problemas, orientación al aprendizaje, innovación/creatividad,  orientación al logro, liderazgo, tolerancia a la frustración, adhesión a normas y procedimientos.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p:nvPr/>
        </p:nvPicPr>
        <p:blipFill rotWithShape="1">
          <a:blip r:embed="rId3"/>
          <a:srcRect l="21957" t="19913" r="13870" b="11905"/>
          <a:stretch/>
        </p:blipFill>
        <p:spPr bwMode="auto">
          <a:xfrm>
            <a:off x="1087286" y="3362003"/>
            <a:ext cx="3844754" cy="2731293"/>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a:srcRect l="32259" t="12790" r="32391" b="16719"/>
          <a:stretch/>
        </p:blipFill>
        <p:spPr bwMode="auto">
          <a:xfrm>
            <a:off x="5111080" y="990578"/>
            <a:ext cx="3637384" cy="22237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0218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47664" y="270032"/>
            <a:ext cx="6048672" cy="1080296"/>
          </a:xfrm>
          <a:prstGeom prst="rect">
            <a:avLst/>
          </a:prstGeom>
        </p:spPr>
        <p:txBody>
          <a:bodyPr wrap="square">
            <a:spAutoFit/>
          </a:bodyPr>
          <a:lstStyle/>
          <a:p>
            <a:pPr algn="ctr">
              <a:lnSpc>
                <a:spcPct val="107000"/>
              </a:lnSpc>
              <a:spcBef>
                <a:spcPct val="0"/>
              </a:spcBef>
              <a:spcAft>
                <a:spcPts val="800"/>
              </a:spcAft>
              <a:tabLst>
                <a:tab pos="3819525" algn="l"/>
              </a:tabLst>
            </a:pPr>
            <a:r>
              <a:rPr lang="es-CO" sz="2000" b="1" cap="all" dirty="0">
                <a:solidFill>
                  <a:srgbClr val="000000"/>
                </a:solidFill>
                <a:latin typeface="Arial Rounded MT Bold" panose="020F0704030504030204" pitchFamily="34" charset="0"/>
                <a:ea typeface="Calibri" panose="020F0502020204030204" pitchFamily="34" charset="0"/>
                <a:cs typeface="+mj-cs"/>
              </a:rPr>
              <a:t>6. </a:t>
            </a:r>
            <a:r>
              <a:rPr lang="es-CO" sz="2000" b="1" cap="all" dirty="0" smtClean="0">
                <a:solidFill>
                  <a:srgbClr val="000000"/>
                </a:solidFill>
                <a:latin typeface="Arial Rounded MT Bold" panose="020F0704030504030204" pitchFamily="34" charset="0"/>
                <a:ea typeface="Calibri" panose="020F0502020204030204" pitchFamily="34" charset="0"/>
                <a:cs typeface="+mj-cs"/>
              </a:rPr>
              <a:t>Norma </a:t>
            </a:r>
            <a:r>
              <a:rPr lang="es-CO" sz="2000" b="1" cap="all" dirty="0">
                <a:solidFill>
                  <a:srgbClr val="000000"/>
                </a:solidFill>
                <a:latin typeface="Arial Rounded MT Bold" panose="020F0704030504030204" pitchFamily="34" charset="0"/>
                <a:ea typeface="Calibri" panose="020F0502020204030204" pitchFamily="34" charset="0"/>
                <a:cs typeface="+mj-cs"/>
              </a:rPr>
              <a:t>Técnica de Calidad NTC 6256 y Guía Técnica de Calidad GTC </a:t>
            </a:r>
            <a:r>
              <a:rPr lang="es-CO" sz="2000" b="1" cap="all" dirty="0" smtClean="0">
                <a:solidFill>
                  <a:srgbClr val="000000"/>
                </a:solidFill>
                <a:latin typeface="Arial Rounded MT Bold" panose="020F0704030504030204" pitchFamily="34" charset="0"/>
                <a:ea typeface="Calibri" panose="020F0502020204030204" pitchFamily="34" charset="0"/>
                <a:cs typeface="+mj-cs"/>
              </a:rPr>
              <a:t>286 </a:t>
            </a:r>
            <a:r>
              <a:rPr lang="es-CO" sz="2000" b="1" cap="all" dirty="0">
                <a:solidFill>
                  <a:srgbClr val="000000"/>
                </a:solidFill>
                <a:latin typeface="Arial Rounded MT Bold" panose="020F0704030504030204" pitchFamily="34" charset="0"/>
                <a:ea typeface="Calibri" panose="020F0502020204030204" pitchFamily="34" charset="0"/>
                <a:cs typeface="+mj-cs"/>
              </a:rPr>
              <a:t>de la Rama Judicial</a:t>
            </a:r>
          </a:p>
        </p:txBody>
      </p:sp>
      <p:sp>
        <p:nvSpPr>
          <p:cNvPr id="3" name="Rectángulo 2"/>
          <p:cNvSpPr/>
          <p:nvPr/>
        </p:nvSpPr>
        <p:spPr>
          <a:xfrm>
            <a:off x="1115616" y="4077071"/>
            <a:ext cx="7560840" cy="1733808"/>
          </a:xfrm>
          <a:prstGeom prst="rect">
            <a:avLst/>
          </a:prstGeom>
        </p:spPr>
        <p:txBody>
          <a:bodyPr wrap="square">
            <a:spAutoFit/>
          </a:bodyPr>
          <a:lstStyle/>
          <a:p>
            <a:pPr marL="180340" marR="12700" indent="-228600" algn="just">
              <a:lnSpc>
                <a:spcPts val="1585"/>
              </a:lnSpc>
              <a:spcBef>
                <a:spcPts val="4500"/>
              </a:spcBef>
              <a:spcAft>
                <a:spcPts val="0"/>
              </a:spcAft>
            </a:pPr>
            <a:r>
              <a:rPr lang="es-CO" sz="1100" spc="10" dirty="0" smtClean="0">
                <a:solidFill>
                  <a:srgbClr val="000000"/>
                </a:solidFill>
                <a:latin typeface="Arial" panose="020B0604020202020204" pitchFamily="34" charset="0"/>
                <a:ea typeface="Arial Unicode MS" panose="020B0604020202020204" pitchFamily="34" charset="-128"/>
              </a:rPr>
              <a:t>     </a:t>
            </a:r>
            <a:r>
              <a:rPr lang="es-CO" sz="1400" spc="10" dirty="0" smtClean="0">
                <a:solidFill>
                  <a:srgbClr val="000000"/>
                </a:solidFill>
                <a:latin typeface="Arial" panose="020B0604020202020204" pitchFamily="34" charset="0"/>
                <a:ea typeface="Arial Unicode MS" panose="020B0604020202020204" pitchFamily="34" charset="-128"/>
              </a:rPr>
              <a:t>El </a:t>
            </a:r>
            <a:r>
              <a:rPr lang="es-CO" sz="1400" spc="10" dirty="0">
                <a:solidFill>
                  <a:srgbClr val="000000"/>
                </a:solidFill>
                <a:latin typeface="Arial" panose="020B0604020202020204" pitchFamily="34" charset="0"/>
                <a:ea typeface="Arial Unicode MS" panose="020B0604020202020204" pitchFamily="34" charset="-128"/>
              </a:rPr>
              <a:t>propósito fundamental una norma técnica de calidad para la Rama Judicial es contar con una herramienta especifica de sector justicia, que propenda por </a:t>
            </a:r>
            <a:r>
              <a:rPr lang="es-CO" sz="1400" spc="10" dirty="0">
                <a:latin typeface="Arial" panose="020B0604020202020204" pitchFamily="34" charset="0"/>
                <a:ea typeface="Arial Unicode MS" panose="020B0604020202020204" pitchFamily="34" charset="-128"/>
              </a:rPr>
              <a:t>la normalización y estandarización de los procesos en la gestión administrativa y judicial de la organización, articulada a las Estructuras de Alto Nivel. Para el Logro de este objetivo el ICONTEC con el Liderazgo del Despacho Líder del SIGCMA y la Coordinación Nacional de Calidad crearon el Grupo T-250: Apoyo a la Gestión Judicial, conformada por servidores judiciales de toda la Rama Judicial, las Altas Cortes, el ICONTEC, la academia, el sector productivo y la sociedad</a:t>
            </a:r>
            <a:r>
              <a:rPr lang="es-CO" sz="1400" spc="10" dirty="0" smtClean="0">
                <a:latin typeface="Arial" panose="020B0604020202020204" pitchFamily="34" charset="0"/>
                <a:ea typeface="Arial Unicode MS" panose="020B0604020202020204" pitchFamily="34" charset="-128"/>
              </a:rPr>
              <a:t>. </a:t>
            </a:r>
            <a:r>
              <a:rPr lang="es-ES" sz="1400" dirty="0"/>
              <a:t>NTC 6256:2018 y la Guía Técnica de Calidad GTC 286:2018 </a:t>
            </a:r>
            <a:endParaRPr lang="es-CO" sz="1400" spc="10" dirty="0">
              <a:effectLst/>
              <a:latin typeface="Arial Unicode MS" panose="020B0604020202020204" pitchFamily="34" charset="-128"/>
              <a:ea typeface="Arial Unicode MS" panose="020B0604020202020204" pitchFamily="34" charset="-128"/>
            </a:endParaRPr>
          </a:p>
        </p:txBody>
      </p:sp>
      <p:pic>
        <p:nvPicPr>
          <p:cNvPr id="4098" name="Picture 2" descr="IMG-20180102-WA00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3454" y="1532550"/>
            <a:ext cx="367240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p:nvPr/>
        </p:nvPicPr>
        <p:blipFill rotWithShape="1">
          <a:blip r:embed="rId3"/>
          <a:srcRect l="12425" t="12266" r="16381" b="15441"/>
          <a:stretch/>
        </p:blipFill>
        <p:spPr bwMode="auto">
          <a:xfrm>
            <a:off x="1402085" y="1526952"/>
            <a:ext cx="3343275" cy="2373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3025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1052736"/>
            <a:ext cx="8128102" cy="5262979"/>
          </a:xfrm>
          <a:prstGeom prst="rect">
            <a:avLst/>
          </a:prstGeom>
          <a:noFill/>
        </p:spPr>
        <p:txBody>
          <a:bodyPr wrap="square" rtlCol="0">
            <a:spAutoFit/>
          </a:bodyPr>
          <a:lstStyle/>
          <a:p>
            <a:pPr algn="ctr"/>
            <a:endParaRPr lang="es-CO" sz="3200" dirty="0" smtClean="0"/>
          </a:p>
          <a:p>
            <a:pPr algn="ctr"/>
            <a:endParaRPr lang="es-CO" sz="3200" dirty="0"/>
          </a:p>
          <a:p>
            <a:pPr algn="ctr"/>
            <a:r>
              <a:rPr lang="es-CO" sz="3200" b="1" i="1" dirty="0" smtClean="0">
                <a:effectLst>
                  <a:outerShdw blurRad="38100" dist="38100" dir="2700000" algn="tl">
                    <a:srgbClr val="000000">
                      <a:alpha val="43137"/>
                    </a:srgbClr>
                  </a:outerShdw>
                </a:effectLst>
                <a:latin typeface="Arial Rounded MT Bold" panose="020F0704030504030204" pitchFamily="34" charset="0"/>
              </a:rPr>
              <a:t>DESARROLLO DE COMPETENCIAS SISTEMA INTEGRADO DE GESTIÓN  Y CONTROL DE LA CALIDAD Y DEL MEDIO AMBIENTE</a:t>
            </a:r>
          </a:p>
          <a:p>
            <a:pPr algn="ctr"/>
            <a:r>
              <a:rPr lang="es-CO" sz="3200" b="1" i="1" dirty="0" smtClean="0">
                <a:effectLst>
                  <a:outerShdw blurRad="38100" dist="38100" dir="2700000" algn="tl">
                    <a:srgbClr val="000000">
                      <a:alpha val="43137"/>
                    </a:srgbClr>
                  </a:outerShdw>
                </a:effectLst>
                <a:latin typeface="Arial Rounded MT Bold" panose="020F0704030504030204" pitchFamily="34" charset="0"/>
              </a:rPr>
              <a:t>SIGCMA</a:t>
            </a:r>
          </a:p>
          <a:p>
            <a:pPr algn="ctr"/>
            <a:endParaRPr lang="es-CO" sz="3200" b="1" i="1" dirty="0" smtClean="0">
              <a:effectLst>
                <a:outerShdw blurRad="38100" dist="38100" dir="2700000" algn="tl">
                  <a:srgbClr val="000000">
                    <a:alpha val="43137"/>
                  </a:srgbClr>
                </a:outerShdw>
              </a:effectLst>
              <a:latin typeface="Arial Rounded MT Bold" panose="020F0704030504030204" pitchFamily="34" charset="0"/>
            </a:endParaRPr>
          </a:p>
          <a:p>
            <a:pPr algn="ctr"/>
            <a:endParaRPr lang="es-CO" sz="4000" dirty="0"/>
          </a:p>
          <a:p>
            <a:pPr algn="ctr"/>
            <a:endParaRPr lang="es-CO" sz="4000" dirty="0" smtClean="0"/>
          </a:p>
        </p:txBody>
      </p:sp>
    </p:spTree>
    <p:extLst>
      <p:ext uri="{BB962C8B-B14F-4D97-AF65-F5344CB8AC3E}">
        <p14:creationId xmlns:p14="http://schemas.microsoft.com/office/powerpoint/2010/main" val="1093329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47664" y="332656"/>
            <a:ext cx="7139136" cy="7200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400" b="1" dirty="0">
                <a:solidFill>
                  <a:srgbClr val="0070C0"/>
                </a:solidFill>
              </a:rPr>
              <a:t>PLAN DESARROLLO DE COMPETENCIAS  RAMA JUDICIAL CONSEJO SUPERIOR DE LA  </a:t>
            </a:r>
            <a:r>
              <a:rPr lang="es-CO" sz="2400" b="1" dirty="0" smtClean="0">
                <a:solidFill>
                  <a:srgbClr val="0070C0"/>
                </a:solidFill>
              </a:rPr>
              <a:t>JUDICATURA 2019</a:t>
            </a:r>
            <a:endParaRPr lang="es-ES" sz="2400" dirty="0">
              <a:solidFill>
                <a:srgbClr val="0070C0"/>
              </a:solidFill>
            </a:endParaRPr>
          </a:p>
          <a:p>
            <a:endParaRPr lang="es-CO" sz="2400" b="1" i="1"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3" name="2 Marcador de contenido"/>
          <p:cNvSpPr txBox="1">
            <a:spLocks/>
          </p:cNvSpPr>
          <p:nvPr/>
        </p:nvSpPr>
        <p:spPr>
          <a:xfrm>
            <a:off x="942975" y="1196752"/>
            <a:ext cx="8021513" cy="20162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400" b="1" i="1" dirty="0" smtClean="0">
                <a:solidFill>
                  <a:srgbClr val="00B0F0"/>
                </a:solidFill>
              </a:rPr>
              <a:t>INTRODUCCIÓN</a:t>
            </a:r>
            <a:endParaRPr lang="es-ES" sz="2400" dirty="0">
              <a:solidFill>
                <a:srgbClr val="00B0F0"/>
              </a:solidFill>
            </a:endParaRPr>
          </a:p>
          <a:p>
            <a:pPr marL="0" indent="0" algn="just">
              <a:buNone/>
            </a:pPr>
            <a:r>
              <a:rPr lang="es-ES" sz="2000" dirty="0">
                <a:latin typeface="Times New Roman" panose="02020603050405020304" pitchFamily="18" charset="0"/>
                <a:cs typeface="Times New Roman" panose="02020603050405020304" pitchFamily="18" charset="0"/>
              </a:rPr>
              <a:t>El presente plan se fundamenta en la formulación de políticas que orientan las decisiones de inversión de la Rama Judicial, en lo relacionado con Talento Humano las cuales son desarrolladas a través de Políticas, estrategias, programas, proyectos y actividades, que integralmente se convierten en el derrotero para el 2019</a:t>
            </a:r>
          </a:p>
          <a:p>
            <a:pPr marL="0" indent="0" algn="just">
              <a:buNone/>
            </a:pPr>
            <a:r>
              <a:rPr lang="es-CO" sz="2400" i="1" dirty="0" smtClean="0">
                <a:solidFill>
                  <a:srgbClr val="002060"/>
                </a:solidFill>
              </a:rPr>
              <a:t>. </a:t>
            </a:r>
            <a:endParaRPr lang="es-CO" sz="2400" i="1" dirty="0">
              <a:solidFill>
                <a:srgbClr val="002060"/>
              </a:solidFill>
            </a:endParaRPr>
          </a:p>
          <a:p>
            <a:pPr marL="0" indent="0" algn="just">
              <a:buNone/>
            </a:pPr>
            <a:endParaRPr lang="es-CO" sz="2400" i="1" dirty="0" smtClean="0">
              <a:solidFill>
                <a:srgbClr val="002060"/>
              </a:solidFill>
            </a:endParaRPr>
          </a:p>
        </p:txBody>
      </p:sp>
      <p:pic>
        <p:nvPicPr>
          <p:cNvPr id="6" name="Imagen 1" descr="Resultado de imagen para LINEAS DE DESARROLLO DE LAS COMPETENCI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3212976"/>
            <a:ext cx="8021513"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179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403648" y="188640"/>
            <a:ext cx="7139136" cy="3421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400" b="1" i="1" dirty="0" smtClean="0">
                <a:solidFill>
                  <a:srgbClr val="0070C0"/>
                </a:solidFill>
                <a:effectLst>
                  <a:outerShdw blurRad="38100" dist="38100" dir="2700000" algn="tl">
                    <a:srgbClr val="000000">
                      <a:alpha val="43137"/>
                    </a:srgbClr>
                  </a:outerShdw>
                </a:effectLst>
                <a:latin typeface="Arial Rounded MT Bold" panose="020F0704030504030204" pitchFamily="34" charset="0"/>
              </a:rPr>
              <a:t>OBJETIVOS</a:t>
            </a:r>
            <a:endParaRPr lang="es-CO" sz="2400" b="1" i="1" dirty="0">
              <a:solidFill>
                <a:srgbClr val="0070C0"/>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2 Marcador de contenido"/>
          <p:cNvSpPr txBox="1">
            <a:spLocks/>
          </p:cNvSpPr>
          <p:nvPr/>
        </p:nvSpPr>
        <p:spPr>
          <a:xfrm>
            <a:off x="942975" y="1628800"/>
            <a:ext cx="7743825"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2400" i="1" dirty="0" smtClean="0">
              <a:solidFill>
                <a:srgbClr val="002060"/>
              </a:solidFill>
            </a:endParaRPr>
          </a:p>
        </p:txBody>
      </p:sp>
      <p:sp>
        <p:nvSpPr>
          <p:cNvPr id="5" name="Rectángulo 4"/>
          <p:cNvSpPr/>
          <p:nvPr/>
        </p:nvSpPr>
        <p:spPr>
          <a:xfrm>
            <a:off x="942975" y="720566"/>
            <a:ext cx="7949505" cy="2831544"/>
          </a:xfrm>
          <a:prstGeom prst="rect">
            <a:avLst/>
          </a:prstGeom>
        </p:spPr>
        <p:txBody>
          <a:bodyPr wrap="square">
            <a:spAutoFit/>
          </a:bodyPr>
          <a:lstStyle/>
          <a:p>
            <a:pPr marL="228600">
              <a:spcBef>
                <a:spcPts val="1200"/>
              </a:spcBef>
              <a:spcAft>
                <a:spcPts val="0"/>
              </a:spcAft>
            </a:pPr>
            <a:r>
              <a:rPr lang="es-ES" sz="1200" b="1" i="1" dirty="0">
                <a:solidFill>
                  <a:srgbClr val="0070C0"/>
                </a:solidFill>
                <a:latin typeface="Arial" panose="020B0604020202020204" pitchFamily="34" charset="0"/>
                <a:ea typeface="Calibri" panose="020F0502020204030204" pitchFamily="34" charset="0"/>
              </a:rPr>
              <a:t>OBJETIVO </a:t>
            </a:r>
            <a:r>
              <a:rPr lang="es-ES" sz="1200" b="1" i="1" dirty="0" smtClean="0">
                <a:solidFill>
                  <a:srgbClr val="0070C0"/>
                </a:solidFill>
                <a:latin typeface="Arial" panose="020B0604020202020204" pitchFamily="34" charset="0"/>
                <a:ea typeface="Calibri" panose="020F0502020204030204" pitchFamily="34" charset="0"/>
              </a:rPr>
              <a:t> GENERAL</a:t>
            </a:r>
            <a:endParaRPr lang="es-ES" sz="1200" dirty="0">
              <a:solidFill>
                <a:srgbClr val="404040"/>
              </a:solidFill>
              <a:latin typeface="Trebuchet MS" panose="020B0603020202020204" pitchFamily="34" charset="0"/>
              <a:ea typeface="Calibri" panose="020F0502020204030204" pitchFamily="34" charset="0"/>
              <a:cs typeface="Times New Roman" panose="02020603050405020304" pitchFamily="18" charset="0"/>
            </a:endParaRPr>
          </a:p>
          <a:p>
            <a:pPr algn="just">
              <a:spcAft>
                <a:spcPts val="0"/>
              </a:spcAft>
            </a:pPr>
            <a:r>
              <a:rPr lang="es-ES" sz="1200" dirty="0">
                <a:latin typeface="Arial" panose="020B0604020202020204" pitchFamily="34" charset="0"/>
                <a:ea typeface="Times New Roman" panose="02020603050405020304" pitchFamily="18" charset="0"/>
              </a:rPr>
              <a:t>Incentivar, Orientar y fortalecer el aprendizaje por competencias para desarrollar, habilidades y destrezas que contribuyan  actualizar y especializar a los funcionarios para el logro de sus objetivos institucionales</a:t>
            </a:r>
            <a:r>
              <a:rPr lang="es-ES" sz="1200" dirty="0" smtClean="0">
                <a:latin typeface="Arial" panose="020B0604020202020204" pitchFamily="34" charset="0"/>
                <a:ea typeface="Times New Roman" panose="02020603050405020304" pitchFamily="18" charset="0"/>
              </a:rPr>
              <a:t>.</a:t>
            </a:r>
            <a:endParaRPr lang="es-ES" sz="1200" dirty="0">
              <a:solidFill>
                <a:srgbClr val="404040"/>
              </a:solidFill>
              <a:latin typeface="Trebuchet MS" panose="020B0603020202020204" pitchFamily="34" charset="0"/>
              <a:ea typeface="Calibri" panose="020F0502020204030204" pitchFamily="34" charset="0"/>
              <a:cs typeface="Times New Roman" panose="02020603050405020304" pitchFamily="18" charset="0"/>
            </a:endParaRPr>
          </a:p>
          <a:p>
            <a:pPr marL="228600">
              <a:spcBef>
                <a:spcPts val="1200"/>
              </a:spcBef>
              <a:spcAft>
                <a:spcPts val="0"/>
              </a:spcAft>
            </a:pPr>
            <a:r>
              <a:rPr lang="es-ES" sz="1200" b="1" i="1" dirty="0">
                <a:solidFill>
                  <a:srgbClr val="0070C0"/>
                </a:solidFill>
                <a:latin typeface="Arial" panose="020B0604020202020204" pitchFamily="34" charset="0"/>
                <a:ea typeface="Calibri" panose="020F0502020204030204" pitchFamily="34" charset="0"/>
              </a:rPr>
              <a:t>OBJETIVOS ESPECÍFICOS </a:t>
            </a:r>
            <a:endParaRPr lang="es-ES" sz="1200" dirty="0">
              <a:solidFill>
                <a:srgbClr val="404040"/>
              </a:solidFill>
              <a:latin typeface="Trebuchet MS" panose="020B0603020202020204" pitchFamily="34" charset="0"/>
              <a:ea typeface="Calibri" panose="020F0502020204030204" pitchFamily="34" charset="0"/>
              <a:cs typeface="Times New Roman" panose="02020603050405020304" pitchFamily="18" charset="0"/>
            </a:endParaRPr>
          </a:p>
          <a:p>
            <a:pPr algn="just">
              <a:spcAft>
                <a:spcPts val="0"/>
              </a:spcAft>
            </a:pPr>
            <a:r>
              <a:rPr lang="es-ES" sz="1200" dirty="0">
                <a:solidFill>
                  <a:srgbClr val="404040"/>
                </a:solidFill>
                <a:latin typeface="Arial" panose="020B0604020202020204" pitchFamily="34" charset="0"/>
                <a:ea typeface="Calibri" panose="020F0502020204030204" pitchFamily="34" charset="0"/>
                <a:cs typeface="Times New Roman" panose="02020603050405020304" pitchFamily="18" charset="0"/>
              </a:rPr>
              <a:t>Los objetivos específicos que se establecen para el Plan de competencias se encuentran en armonía con el plan de calidad y medio ambiente SIGCMA establecido para la presente vigencia y obedecen tanto a los principios y valores corporativos, como los lineamientos que se encuentran establecidos en el Acuerdo PSAA14-10161 del 12 de junio de 2014.</a:t>
            </a:r>
            <a:endParaRPr lang="es-ES" sz="1200" dirty="0">
              <a:solidFill>
                <a:srgbClr val="404040"/>
              </a:solidFill>
              <a:latin typeface="Trebuchet MS" panose="020B0603020202020204" pitchFamily="34" charset="0"/>
              <a:ea typeface="Calibri" panose="020F0502020204030204" pitchFamily="34" charset="0"/>
              <a:cs typeface="Times New Roman" panose="02020603050405020304" pitchFamily="18" charset="0"/>
            </a:endParaRPr>
          </a:p>
          <a:p>
            <a:pPr algn="just">
              <a:spcAft>
                <a:spcPts val="0"/>
              </a:spcAft>
            </a:pPr>
            <a:r>
              <a:rPr lang="es-ES" sz="1200" dirty="0">
                <a:solidFill>
                  <a:srgbClr val="404040"/>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rgbClr val="404040"/>
              </a:solidFill>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es-ES" sz="1200" dirty="0">
                <a:latin typeface="Arial" panose="020B0604020202020204" pitchFamily="34" charset="0"/>
                <a:ea typeface="Times New Roman" panose="02020603050405020304" pitchFamily="18" charset="0"/>
              </a:rPr>
              <a:t>Definir las habilidades a desarrollar acorde con la etapa de madurez laboral en que se encuentre el funcionario</a:t>
            </a:r>
            <a:r>
              <a:rPr lang="es-ES" sz="1200" dirty="0" smtClean="0">
                <a:latin typeface="Arial" panose="020B0604020202020204" pitchFamily="34" charset="0"/>
                <a:ea typeface="Times New Roman" panose="02020603050405020304" pitchFamily="18" charset="0"/>
              </a:rPr>
              <a:t>.</a:t>
            </a:r>
            <a:endParaRPr lang="es-ES" sz="1200" dirty="0">
              <a:latin typeface="Times New Roman" panose="02020603050405020304" pitchFamily="18" charset="0"/>
              <a:ea typeface="Times New Roman" panose="02020603050405020304" pitchFamily="18" charset="0"/>
            </a:endParaRPr>
          </a:p>
          <a:p>
            <a:pPr marL="342900" lvl="0" indent="-342900">
              <a:spcAft>
                <a:spcPts val="0"/>
              </a:spcAft>
              <a:buFont typeface="Arial" panose="020B0604020202020204" pitchFamily="34" charset="0"/>
              <a:buChar char="-"/>
            </a:pPr>
            <a:r>
              <a:rPr lang="es-ES" sz="1200" dirty="0">
                <a:latin typeface="Arial" panose="020B0604020202020204" pitchFamily="34" charset="0"/>
                <a:ea typeface="Times New Roman" panose="02020603050405020304" pitchFamily="18" charset="0"/>
              </a:rPr>
              <a:t>Establecer la Metodología de Aprendizaje Continuo requerida para el desarrollo de las </a:t>
            </a:r>
            <a:r>
              <a:rPr lang="es-ES" sz="1200" dirty="0" smtClean="0">
                <a:latin typeface="Arial" panose="020B0604020202020204" pitchFamily="34" charset="0"/>
                <a:ea typeface="Times New Roman" panose="02020603050405020304" pitchFamily="18" charset="0"/>
              </a:rPr>
              <a:t>competencias.</a:t>
            </a:r>
            <a:endParaRPr lang="es-ES" sz="1200" dirty="0" smtClean="0">
              <a:latin typeface="Times New Roman" panose="02020603050405020304" pitchFamily="18" charset="0"/>
              <a:ea typeface="Times New Roman" panose="02020603050405020304" pitchFamily="18" charset="0"/>
            </a:endParaRPr>
          </a:p>
          <a:p>
            <a:pPr marL="342900" lvl="0" indent="-342900">
              <a:spcAft>
                <a:spcPts val="0"/>
              </a:spcAft>
              <a:buFont typeface="Arial" panose="020B0604020202020204" pitchFamily="34" charset="0"/>
              <a:buChar char="-"/>
            </a:pPr>
            <a:r>
              <a:rPr lang="es-ES" sz="1200" dirty="0" smtClean="0">
                <a:latin typeface="Arial" panose="020B0604020202020204" pitchFamily="34" charset="0"/>
                <a:ea typeface="Times New Roman" panose="02020603050405020304" pitchFamily="18" charset="0"/>
              </a:rPr>
              <a:t>Diseñar </a:t>
            </a:r>
            <a:r>
              <a:rPr lang="es-ES" sz="1200" dirty="0">
                <a:latin typeface="Arial" panose="020B0604020202020204" pitchFamily="34" charset="0"/>
                <a:ea typeface="Times New Roman" panose="02020603050405020304" pitchFamily="18" charset="0"/>
              </a:rPr>
              <a:t>el Plan de formación Institucional dirigido al desarrollo de las competencias definas a nivel individual </a:t>
            </a:r>
            <a:r>
              <a:rPr lang="es-ES" sz="1200" dirty="0" smtClean="0">
                <a:latin typeface="Arial" panose="020B0604020202020204" pitchFamily="34" charset="0"/>
                <a:ea typeface="Times New Roman" panose="02020603050405020304" pitchFamily="18" charset="0"/>
              </a:rPr>
              <a:t>    y </a:t>
            </a:r>
            <a:r>
              <a:rPr lang="es-ES" sz="1200" dirty="0">
                <a:latin typeface="Arial" panose="020B0604020202020204" pitchFamily="34" charset="0"/>
                <a:ea typeface="Times New Roman" panose="02020603050405020304" pitchFamily="18" charset="0"/>
              </a:rPr>
              <a:t>colectivo.</a:t>
            </a:r>
            <a:endParaRPr lang="es-ES" dirty="0"/>
          </a:p>
        </p:txBody>
      </p:sp>
      <p:pic>
        <p:nvPicPr>
          <p:cNvPr id="2050" name="Imagen 3" descr="Resultado de imagen para LINEAS DE DESARROLLO DE LAS COMPETENCI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3445200"/>
            <a:ext cx="7949505" cy="300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183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584" y="0"/>
            <a:ext cx="8316416" cy="692696"/>
          </a:xfrm>
        </p:spPr>
        <p:txBody>
          <a:bodyPr/>
          <a:lstStyle/>
          <a:p>
            <a:r>
              <a:rPr lang="es-ES" dirty="0" smtClean="0"/>
              <a:t>AGENDA</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79113833"/>
              </p:ext>
            </p:extLst>
          </p:nvPr>
        </p:nvGraphicFramePr>
        <p:xfrm>
          <a:off x="899592" y="692695"/>
          <a:ext cx="8244408" cy="5328591"/>
        </p:xfrm>
        <a:graphic>
          <a:graphicData uri="http://schemas.openxmlformats.org/drawingml/2006/table">
            <a:tbl>
              <a:tblPr firstRow="1" firstCol="1" bandRow="1">
                <a:tableStyleId>{5C22544A-7EE6-4342-B048-85BDC9FD1C3A}</a:tableStyleId>
              </a:tblPr>
              <a:tblGrid>
                <a:gridCol w="3735563"/>
                <a:gridCol w="2318938"/>
                <a:gridCol w="2189907"/>
              </a:tblGrid>
              <a:tr h="160838">
                <a:tc>
                  <a:txBody>
                    <a:bodyPr/>
                    <a:lstStyle/>
                    <a:p>
                      <a:pPr algn="ctr" hangingPunct="0">
                        <a:spcAft>
                          <a:spcPts val="0"/>
                        </a:spcAft>
                      </a:pPr>
                      <a:r>
                        <a:rPr lang="es-ES" sz="900" dirty="0">
                          <a:effectLst/>
                        </a:rPr>
                        <a:t>TEMA</a:t>
                      </a:r>
                      <a:endParaRPr lang="es-ES" sz="900" dirty="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ctr" hangingPunct="0">
                        <a:spcAft>
                          <a:spcPts val="0"/>
                        </a:spcAft>
                      </a:pPr>
                      <a:r>
                        <a:rPr lang="es-ES" sz="900">
                          <a:effectLst/>
                        </a:rPr>
                        <a:t>RESPONSABLE</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ctr" hangingPunct="0">
                        <a:spcAft>
                          <a:spcPts val="0"/>
                        </a:spcAft>
                      </a:pPr>
                      <a:r>
                        <a:rPr lang="es-ES" sz="900">
                          <a:effectLst/>
                        </a:rPr>
                        <a:t>TIEMPO ESTIMADO</a:t>
                      </a:r>
                      <a:endParaRPr lang="es-ES" sz="900">
                        <a:effectLst/>
                        <a:latin typeface="Times New Roman" panose="02020603050405020304" pitchFamily="18" charset="0"/>
                        <a:ea typeface="Times New Roman" panose="02020603050405020304" pitchFamily="18" charset="0"/>
                      </a:endParaRPr>
                    </a:p>
                  </a:txBody>
                  <a:tcPr marL="59676" marR="59676" marT="0" marB="0"/>
                </a:tc>
              </a:tr>
              <a:tr h="480769">
                <a:tc>
                  <a:txBody>
                    <a:bodyPr/>
                    <a:lstStyle/>
                    <a:p>
                      <a:pPr marL="342900" lvl="0" indent="-342900" algn="just" hangingPunct="0">
                        <a:spcAft>
                          <a:spcPts val="0"/>
                        </a:spcAft>
                        <a:buFont typeface="+mj-lt"/>
                        <a:buAutoNum type="arabicPeriod"/>
                        <a:tabLst>
                          <a:tab pos="228600" algn="l"/>
                        </a:tabLst>
                      </a:pPr>
                      <a:r>
                        <a:rPr lang="es-ES" sz="900">
                          <a:effectLst/>
                        </a:rPr>
                        <a:t>Verificación del quórum</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rowSpan="4">
                  <a:txBody>
                    <a:bodyPr/>
                    <a:lstStyle/>
                    <a:p>
                      <a:pPr algn="just" hangingPunct="0">
                        <a:spcAft>
                          <a:spcPts val="0"/>
                        </a:spcAft>
                      </a:pPr>
                      <a:r>
                        <a:rPr lang="es-ES" sz="900" dirty="0">
                          <a:effectLst/>
                        </a:rPr>
                        <a:t>Coordinador Nacional SIGCMA</a:t>
                      </a:r>
                      <a:endParaRPr lang="es-ES" sz="900" dirty="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ctr" hangingPunct="0">
                        <a:spcAft>
                          <a:spcPts val="0"/>
                        </a:spcAft>
                      </a:pPr>
                      <a:r>
                        <a:rPr lang="es-ES" sz="900">
                          <a:effectLst/>
                        </a:rPr>
                        <a:t>Inmediato</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160838">
                <a:tc>
                  <a:txBody>
                    <a:bodyPr/>
                    <a:lstStyle/>
                    <a:p>
                      <a:pPr marL="342900" lvl="0" indent="-342900" algn="just" hangingPunct="0">
                        <a:spcAft>
                          <a:spcPts val="0"/>
                        </a:spcAft>
                        <a:buFont typeface="+mj-lt"/>
                        <a:buAutoNum type="arabicPeriod"/>
                        <a:tabLst>
                          <a:tab pos="228600" algn="l"/>
                        </a:tabLst>
                      </a:pPr>
                      <a:r>
                        <a:rPr lang="es-ES" sz="900">
                          <a:effectLst/>
                        </a:rPr>
                        <a:t>Aprobación del Acta anterior.</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vMerge="1">
                  <a:txBody>
                    <a:bodyPr/>
                    <a:lstStyle/>
                    <a:p>
                      <a:endParaRPr lang="es-ES"/>
                    </a:p>
                  </a:txBody>
                  <a:tcPr/>
                </a:tc>
                <a:tc>
                  <a:txBody>
                    <a:bodyPr/>
                    <a:lstStyle/>
                    <a:p>
                      <a:pPr algn="ctr" hangingPunct="0">
                        <a:spcAft>
                          <a:spcPts val="0"/>
                        </a:spcAft>
                      </a:pPr>
                      <a:r>
                        <a:rPr lang="es-ES" sz="900">
                          <a:effectLst/>
                        </a:rPr>
                        <a:t>Inmediato</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321675">
                <a:tc>
                  <a:txBody>
                    <a:bodyPr/>
                    <a:lstStyle/>
                    <a:p>
                      <a:pPr marL="342900" lvl="0" indent="-342900" algn="just" hangingPunct="0">
                        <a:spcAft>
                          <a:spcPts val="0"/>
                        </a:spcAft>
                        <a:buFont typeface="+mj-lt"/>
                        <a:buAutoNum type="arabicPeriod"/>
                        <a:tabLst>
                          <a:tab pos="228600" algn="l"/>
                        </a:tabLst>
                      </a:pPr>
                      <a:r>
                        <a:rPr lang="es-ES" sz="900">
                          <a:effectLst/>
                        </a:rPr>
                        <a:t>Socialización y ajustes al Informe de Gestión 2018.</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vMerge="1">
                  <a:txBody>
                    <a:bodyPr/>
                    <a:lstStyle/>
                    <a:p>
                      <a:endParaRPr lang="es-ES"/>
                    </a:p>
                  </a:txBody>
                  <a:tcPr/>
                </a:tc>
                <a:tc>
                  <a:txBody>
                    <a:bodyPr/>
                    <a:lstStyle/>
                    <a:p>
                      <a:pPr algn="ctr" hangingPunct="0">
                        <a:spcAft>
                          <a:spcPts val="0"/>
                        </a:spcAft>
                      </a:pPr>
                      <a:r>
                        <a:rPr lang="es-ES" sz="900">
                          <a:effectLst/>
                        </a:rPr>
                        <a:t>15 minutos</a:t>
                      </a:r>
                    </a:p>
                    <a:p>
                      <a:pPr algn="ctr" hangingPunct="0">
                        <a:spcAft>
                          <a:spcPts val="0"/>
                        </a:spcAft>
                      </a:pPr>
                      <a:r>
                        <a:rPr lang="es-ES" sz="900">
                          <a:effectLst/>
                        </a:rPr>
                        <a:t> </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311011">
                <a:tc>
                  <a:txBody>
                    <a:bodyPr/>
                    <a:lstStyle/>
                    <a:p>
                      <a:pPr marL="342900" lvl="0" indent="-342900" algn="just" hangingPunct="0">
                        <a:spcAft>
                          <a:spcPts val="0"/>
                        </a:spcAft>
                        <a:buFont typeface="+mj-lt"/>
                        <a:buAutoNum type="arabicPeriod"/>
                        <a:tabLst>
                          <a:tab pos="228600" algn="l"/>
                        </a:tabLst>
                      </a:pPr>
                      <a:r>
                        <a:rPr lang="es-ES" sz="900">
                          <a:effectLst/>
                        </a:rPr>
                        <a:t>Socialización Informe al Congreso-Componente SIGCMA.</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vMerge="1">
                  <a:txBody>
                    <a:bodyPr/>
                    <a:lstStyle/>
                    <a:p>
                      <a:endParaRPr lang="es-ES"/>
                    </a:p>
                  </a:txBody>
                  <a:tcPr/>
                </a:tc>
                <a:tc>
                  <a:txBody>
                    <a:bodyPr/>
                    <a:lstStyle/>
                    <a:p>
                      <a:pPr algn="ctr" hangingPunct="0">
                        <a:spcAft>
                          <a:spcPts val="0"/>
                        </a:spcAft>
                      </a:pPr>
                      <a:r>
                        <a:rPr lang="es-ES" sz="900">
                          <a:effectLst/>
                        </a:rPr>
                        <a:t>10 minutos</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933033">
                <a:tc>
                  <a:txBody>
                    <a:bodyPr/>
                    <a:lstStyle/>
                    <a:p>
                      <a:pPr marL="342900" lvl="0" indent="-342900" algn="just" hangingPunct="0">
                        <a:spcAft>
                          <a:spcPts val="0"/>
                        </a:spcAft>
                        <a:buFont typeface="+mj-lt"/>
                        <a:buAutoNum type="arabicPeriod"/>
                        <a:tabLst>
                          <a:tab pos="228600" algn="l"/>
                        </a:tabLst>
                      </a:pPr>
                      <a:r>
                        <a:rPr lang="es-ES" sz="900" dirty="0">
                          <a:effectLst/>
                        </a:rPr>
                        <a:t>Socialización y ajustes al Plan SIGCMA -Plan de Competencias 2019.</a:t>
                      </a:r>
                      <a:endParaRPr lang="es-ES" sz="900" dirty="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hangingPunct="0">
                        <a:spcAft>
                          <a:spcPts val="0"/>
                        </a:spcAft>
                      </a:pPr>
                      <a:r>
                        <a:rPr lang="es-ES" sz="900">
                          <a:effectLst/>
                        </a:rPr>
                        <a:t>William Espinosa Santamaría: Coordinador Nacional SIGCMA</a:t>
                      </a:r>
                    </a:p>
                    <a:p>
                      <a:pPr hangingPunct="0">
                        <a:spcAft>
                          <a:spcPts val="0"/>
                        </a:spcAft>
                      </a:pPr>
                      <a:r>
                        <a:rPr lang="es-ES" sz="900">
                          <a:effectLst/>
                        </a:rPr>
                        <a:t>Lida Hincapié Gutiérrez-Profesional Especializado G-33.</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ctr" hangingPunct="0">
                        <a:spcAft>
                          <a:spcPts val="0"/>
                        </a:spcAft>
                      </a:pPr>
                      <a:r>
                        <a:rPr lang="es-ES" sz="900">
                          <a:effectLst/>
                        </a:rPr>
                        <a:t>20 minutos</a:t>
                      </a:r>
                    </a:p>
                    <a:p>
                      <a:pPr algn="ctr" hangingPunct="0">
                        <a:spcAft>
                          <a:spcPts val="0"/>
                        </a:spcAft>
                      </a:pPr>
                      <a:r>
                        <a:rPr lang="es-ES" sz="900">
                          <a:effectLst/>
                        </a:rPr>
                        <a:t> </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311011">
                <a:tc>
                  <a:txBody>
                    <a:bodyPr/>
                    <a:lstStyle/>
                    <a:p>
                      <a:pPr marL="342900" lvl="0" indent="-342900" algn="just" hangingPunct="0">
                        <a:spcAft>
                          <a:spcPts val="0"/>
                        </a:spcAft>
                        <a:buFont typeface="+mj-lt"/>
                        <a:buAutoNum type="arabicPeriod"/>
                        <a:tabLst>
                          <a:tab pos="228600" algn="l"/>
                        </a:tabLst>
                      </a:pPr>
                      <a:r>
                        <a:rPr lang="es-ES" sz="900">
                          <a:effectLst/>
                        </a:rPr>
                        <a:t>Socialización y ajustes Planeación SIGCMA 2019.</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rowSpan="2">
                  <a:txBody>
                    <a:bodyPr/>
                    <a:lstStyle/>
                    <a:p>
                      <a:pPr algn="just" hangingPunct="0">
                        <a:spcAft>
                          <a:spcPts val="0"/>
                        </a:spcAft>
                      </a:pPr>
                      <a:r>
                        <a:rPr lang="es-ES" sz="900">
                          <a:effectLst/>
                        </a:rPr>
                        <a:t>Coordinador Nacional SIGCMA</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ctr" hangingPunct="0">
                        <a:spcAft>
                          <a:spcPts val="0"/>
                        </a:spcAft>
                      </a:pPr>
                      <a:r>
                        <a:rPr lang="es-ES" sz="900">
                          <a:effectLst/>
                        </a:rPr>
                        <a:t>15 minutos</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466514">
                <a:tc>
                  <a:txBody>
                    <a:bodyPr/>
                    <a:lstStyle/>
                    <a:p>
                      <a:pPr marL="342900" lvl="0" indent="-342900" algn="just" hangingPunct="0">
                        <a:spcAft>
                          <a:spcPts val="0"/>
                        </a:spcAft>
                        <a:buFont typeface="+mj-lt"/>
                        <a:buAutoNum type="arabicPeriod"/>
                        <a:tabLst>
                          <a:tab pos="228600" algn="l"/>
                        </a:tabLst>
                      </a:pPr>
                      <a:r>
                        <a:rPr lang="es-ES" sz="900">
                          <a:effectLst/>
                        </a:rPr>
                        <a:t>Estado del arte de actualización de documentos SIGCMA: SIGCMAO18-667 del 20/12/2018.</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vMerge="1">
                  <a:txBody>
                    <a:bodyPr/>
                    <a:lstStyle/>
                    <a:p>
                      <a:endParaRPr lang="es-ES"/>
                    </a:p>
                  </a:txBody>
                  <a:tcPr/>
                </a:tc>
                <a:tc>
                  <a:txBody>
                    <a:bodyPr/>
                    <a:lstStyle/>
                    <a:p>
                      <a:pPr algn="ctr" hangingPunct="0">
                        <a:spcAft>
                          <a:spcPts val="0"/>
                        </a:spcAft>
                      </a:pPr>
                      <a:r>
                        <a:rPr lang="es-ES" sz="900">
                          <a:effectLst/>
                        </a:rPr>
                        <a:t>10 minutos</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311011">
                <a:tc>
                  <a:txBody>
                    <a:bodyPr/>
                    <a:lstStyle/>
                    <a:p>
                      <a:pPr marL="342900" lvl="0" indent="-342900" algn="just" hangingPunct="0">
                        <a:spcAft>
                          <a:spcPts val="0"/>
                        </a:spcAft>
                        <a:buFont typeface="+mj-lt"/>
                        <a:buAutoNum type="arabicPeriod"/>
                        <a:tabLst>
                          <a:tab pos="228600" algn="l"/>
                        </a:tabLst>
                      </a:pPr>
                      <a:r>
                        <a:rPr lang="es-ES" sz="900">
                          <a:effectLst/>
                        </a:rPr>
                        <a:t>Socialización Documentos SIGCMA Unidad de Auditoría.</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just" hangingPunct="0">
                        <a:spcAft>
                          <a:spcPts val="0"/>
                        </a:spcAft>
                      </a:pPr>
                      <a:r>
                        <a:rPr lang="es-ES" sz="900">
                          <a:effectLst/>
                        </a:rPr>
                        <a:t>Jorge Antonio Gonzáles Tobito.</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ctr" hangingPunct="0">
                        <a:spcAft>
                          <a:spcPts val="0"/>
                        </a:spcAft>
                      </a:pPr>
                      <a:r>
                        <a:rPr lang="es-ES" sz="900">
                          <a:effectLst/>
                        </a:rPr>
                        <a:t>25 minutos</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466514">
                <a:tc>
                  <a:txBody>
                    <a:bodyPr/>
                    <a:lstStyle/>
                    <a:p>
                      <a:pPr marL="342900" lvl="0" indent="-342900" algn="just" hangingPunct="0">
                        <a:spcAft>
                          <a:spcPts val="0"/>
                        </a:spcAft>
                        <a:buFont typeface="+mj-lt"/>
                        <a:buAutoNum type="arabicPeriod"/>
                        <a:tabLst>
                          <a:tab pos="228600" algn="l"/>
                        </a:tabLst>
                      </a:pPr>
                      <a:r>
                        <a:rPr lang="es-ES" sz="900">
                          <a:effectLst/>
                        </a:rPr>
                        <a:t>Socialización proceso de implementación e implantación del SIGCMA 2019-Despachos Judiciales.</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just" hangingPunct="0">
                        <a:spcAft>
                          <a:spcPts val="0"/>
                        </a:spcAft>
                      </a:pPr>
                      <a:r>
                        <a:rPr lang="es-ES" sz="900">
                          <a:effectLst/>
                        </a:rPr>
                        <a:t>Coordinador Nacional SIGCMA</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ctr" hangingPunct="0">
                        <a:spcAft>
                          <a:spcPts val="0"/>
                        </a:spcAft>
                      </a:pPr>
                      <a:r>
                        <a:rPr lang="es-ES" sz="900">
                          <a:effectLst/>
                        </a:rPr>
                        <a:t>10 minutos</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311011">
                <a:tc>
                  <a:txBody>
                    <a:bodyPr/>
                    <a:lstStyle/>
                    <a:p>
                      <a:pPr marL="342900" lvl="0" indent="-342900" algn="just" hangingPunct="0">
                        <a:spcAft>
                          <a:spcPts val="0"/>
                        </a:spcAft>
                        <a:buFont typeface="+mj-lt"/>
                        <a:buAutoNum type="arabicPeriod"/>
                        <a:tabLst>
                          <a:tab pos="228600" algn="l"/>
                        </a:tabLst>
                      </a:pPr>
                      <a:r>
                        <a:rPr lang="es-ES" sz="900">
                          <a:effectLst/>
                        </a:rPr>
                        <a:t>Socialización del Plan Padrinos: Primer Semestre de 2019.</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just" hangingPunct="0">
                        <a:spcAft>
                          <a:spcPts val="0"/>
                        </a:spcAft>
                      </a:pPr>
                      <a:r>
                        <a:rPr lang="es-ES" sz="900">
                          <a:effectLst/>
                        </a:rPr>
                        <a:t>Carmen Inés Moreno Benitez.</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ctr" hangingPunct="0">
                        <a:spcAft>
                          <a:spcPts val="0"/>
                        </a:spcAft>
                      </a:pPr>
                      <a:r>
                        <a:rPr lang="es-ES" sz="900">
                          <a:effectLst/>
                        </a:rPr>
                        <a:t>15 minutos</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466514">
                <a:tc>
                  <a:txBody>
                    <a:bodyPr/>
                    <a:lstStyle/>
                    <a:p>
                      <a:pPr marL="342900" lvl="0" indent="-342900" algn="just" hangingPunct="0">
                        <a:spcAft>
                          <a:spcPts val="0"/>
                        </a:spcAft>
                        <a:buFont typeface="+mj-lt"/>
                        <a:buAutoNum type="arabicPeriod"/>
                        <a:tabLst>
                          <a:tab pos="228600" algn="l"/>
                        </a:tabLst>
                      </a:pPr>
                      <a:r>
                        <a:rPr lang="es-ES" sz="900">
                          <a:effectLst/>
                        </a:rPr>
                        <a:t>Socialización de la agenda referente a la entrega de certificados de calidad y diplomas cursos HSEQ 2018.</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just" hangingPunct="0">
                        <a:spcAft>
                          <a:spcPts val="0"/>
                        </a:spcAft>
                      </a:pPr>
                      <a:r>
                        <a:rPr lang="es-ES" sz="900">
                          <a:effectLst/>
                        </a:rPr>
                        <a:t>Coordinador Nacional SIGCMA</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ctr" hangingPunct="0">
                        <a:spcAft>
                          <a:spcPts val="0"/>
                        </a:spcAft>
                      </a:pPr>
                      <a:r>
                        <a:rPr lang="es-ES" sz="900">
                          <a:effectLst/>
                        </a:rPr>
                        <a:t>15 minutos</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358310">
                <a:tc>
                  <a:txBody>
                    <a:bodyPr/>
                    <a:lstStyle/>
                    <a:p>
                      <a:pPr marL="342900" lvl="0" indent="-342900" algn="just" hangingPunct="0">
                        <a:spcAft>
                          <a:spcPts val="0"/>
                        </a:spcAft>
                        <a:buFont typeface="+mj-lt"/>
                        <a:buAutoNum type="arabicPeriod"/>
                        <a:tabLst>
                          <a:tab pos="228600" algn="l"/>
                        </a:tabLst>
                      </a:pPr>
                      <a:r>
                        <a:rPr lang="es-CO" sz="900">
                          <a:effectLst/>
                        </a:rPr>
                        <a:t>Proposiciones y Varios</a:t>
                      </a:r>
                      <a:endParaRPr lang="es-ES" sz="1000">
                        <a:solidFill>
                          <a:srgbClr val="000000"/>
                        </a:solidFill>
                        <a:effectLst/>
                        <a:latin typeface="Segoe UI" panose="020B0502040204020203" pitchFamily="34" charset="0"/>
                        <a:ea typeface="Times New Roman" panose="02020603050405020304" pitchFamily="18" charset="0"/>
                      </a:endParaRPr>
                    </a:p>
                  </a:txBody>
                  <a:tcPr marL="59676" marR="59676" marT="0" marB="0" anchor="ctr"/>
                </a:tc>
                <a:tc>
                  <a:txBody>
                    <a:bodyPr/>
                    <a:lstStyle/>
                    <a:p>
                      <a:pPr>
                        <a:spcAft>
                          <a:spcPts val="0"/>
                        </a:spcAft>
                      </a:pPr>
                      <a:r>
                        <a:rPr lang="es-ES" sz="900">
                          <a:effectLst/>
                        </a:rPr>
                        <a:t> </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a:txBody>
                    <a:bodyPr/>
                    <a:lstStyle/>
                    <a:p>
                      <a:pPr algn="ctr" hangingPunct="0">
                        <a:spcAft>
                          <a:spcPts val="0"/>
                        </a:spcAft>
                      </a:pPr>
                      <a:r>
                        <a:rPr lang="es-ES" sz="900">
                          <a:effectLst/>
                        </a:rPr>
                        <a:t>15 minutos</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r>
              <a:tr h="269542">
                <a:tc gridSpan="2">
                  <a:txBody>
                    <a:bodyPr/>
                    <a:lstStyle/>
                    <a:p>
                      <a:pPr hangingPunct="0">
                        <a:spcAft>
                          <a:spcPts val="0"/>
                        </a:spcAft>
                      </a:pPr>
                      <a:r>
                        <a:rPr lang="es-ES" sz="900">
                          <a:effectLst/>
                        </a:rPr>
                        <a:t>Tiempo estimado</a:t>
                      </a:r>
                      <a:endParaRPr lang="es-ES" sz="900">
                        <a:effectLst/>
                        <a:latin typeface="Times New Roman" panose="02020603050405020304" pitchFamily="18" charset="0"/>
                        <a:ea typeface="Times New Roman" panose="02020603050405020304" pitchFamily="18" charset="0"/>
                      </a:endParaRPr>
                    </a:p>
                  </a:txBody>
                  <a:tcPr marL="59676" marR="59676" marT="0" marB="0" anchor="ctr"/>
                </a:tc>
                <a:tc hMerge="1">
                  <a:txBody>
                    <a:bodyPr/>
                    <a:lstStyle/>
                    <a:p>
                      <a:endParaRPr lang="es-ES"/>
                    </a:p>
                  </a:txBody>
                  <a:tcPr/>
                </a:tc>
                <a:tc>
                  <a:txBody>
                    <a:bodyPr/>
                    <a:lstStyle/>
                    <a:p>
                      <a:pPr algn="ctr" hangingPunct="0">
                        <a:spcAft>
                          <a:spcPts val="0"/>
                        </a:spcAft>
                      </a:pPr>
                      <a:r>
                        <a:rPr lang="es-ES" sz="900" dirty="0">
                          <a:effectLst/>
                        </a:rPr>
                        <a:t>2.30 horas</a:t>
                      </a:r>
                      <a:endParaRPr lang="es-ES" sz="900" dirty="0">
                        <a:effectLst/>
                        <a:latin typeface="Times New Roman" panose="02020603050405020304" pitchFamily="18" charset="0"/>
                        <a:ea typeface="Times New Roman" panose="02020603050405020304" pitchFamily="18" charset="0"/>
                      </a:endParaRPr>
                    </a:p>
                  </a:txBody>
                  <a:tcPr marL="59676" marR="59676" marT="0" marB="0" anchor="ctr"/>
                </a:tc>
              </a:tr>
            </a:tbl>
          </a:graphicData>
        </a:graphic>
      </p:graphicFrame>
    </p:spTree>
    <p:extLst>
      <p:ext uri="{BB962C8B-B14F-4D97-AF65-F5344CB8AC3E}">
        <p14:creationId xmlns:p14="http://schemas.microsoft.com/office/powerpoint/2010/main" val="36721916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312155" y="188640"/>
            <a:ext cx="7283152"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8600">
              <a:spcBef>
                <a:spcPts val="1200"/>
              </a:spcBef>
              <a:spcAft>
                <a:spcPts val="0"/>
              </a:spcAft>
            </a:pPr>
            <a:r>
              <a:rPr lang="es-ES" sz="2400" b="1" i="1">
                <a:solidFill>
                  <a:srgbClr val="0070C0"/>
                </a:solidFill>
                <a:latin typeface="Arial" panose="020B0604020202020204" pitchFamily="34" charset="0"/>
                <a:ea typeface="Calibri" panose="020F0502020204030204" pitchFamily="34" charset="0"/>
              </a:rPr>
              <a:t>ALCANCE</a:t>
            </a:r>
            <a:endParaRPr lang="es-ES" sz="2800" b="1" i="1" dirty="0">
              <a:latin typeface="Calibri Light" panose="020F0302020204030204" pitchFamily="34" charset="0"/>
            </a:endParaRPr>
          </a:p>
        </p:txBody>
      </p:sp>
      <p:sp>
        <p:nvSpPr>
          <p:cNvPr id="3" name="2 Marcador de contenido"/>
          <p:cNvSpPr txBox="1">
            <a:spLocks/>
          </p:cNvSpPr>
          <p:nvPr/>
        </p:nvSpPr>
        <p:spPr>
          <a:xfrm>
            <a:off x="942975" y="1138054"/>
            <a:ext cx="8021513" cy="25922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2400" i="1" dirty="0" smtClean="0">
              <a:solidFill>
                <a:srgbClr val="002060"/>
              </a:solidFill>
            </a:endParaRPr>
          </a:p>
        </p:txBody>
      </p:sp>
      <p:sp>
        <p:nvSpPr>
          <p:cNvPr id="4" name="Rectángulo 3"/>
          <p:cNvSpPr/>
          <p:nvPr/>
        </p:nvSpPr>
        <p:spPr>
          <a:xfrm>
            <a:off x="942975" y="620688"/>
            <a:ext cx="8136904" cy="3139321"/>
          </a:xfrm>
          <a:prstGeom prst="rect">
            <a:avLst/>
          </a:prstGeom>
        </p:spPr>
        <p:txBody>
          <a:bodyPr wrap="square">
            <a:spAutoFit/>
          </a:bodyPr>
          <a:lstStyle/>
          <a:p>
            <a:pPr algn="just">
              <a:spcAft>
                <a:spcPts val="0"/>
              </a:spcAft>
            </a:pPr>
            <a:r>
              <a:rPr lang="es-ES" dirty="0" smtClean="0">
                <a:solidFill>
                  <a:srgbClr val="404040"/>
                </a:solidFill>
                <a:latin typeface="Times New Roman" panose="02020603050405020304" pitchFamily="18" charset="0"/>
                <a:ea typeface="Calibri" panose="020F0502020204030204" pitchFamily="34" charset="0"/>
                <a:cs typeface="Times New Roman" panose="02020603050405020304" pitchFamily="18" charset="0"/>
              </a:rPr>
              <a:t>El </a:t>
            </a:r>
            <a:r>
              <a:rPr lang="es-ES"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Plan de desarrollo de Competencias para los servidores y empleados  judiciales cubre la totalidad de las Unidades del Consejo Superior de la Judicatura, Direcciones Ejecutivas de Administración Judicial  en el nivel central y seccional, y establece los parámetros necesarios para la implementación tanto en la estructura administrativa como judicial. </a:t>
            </a:r>
          </a:p>
          <a:p>
            <a:pPr algn="just">
              <a:spcAft>
                <a:spcPts val="0"/>
              </a:spcAft>
            </a:pPr>
            <a:r>
              <a:rPr lang="es-ES"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Se documentaran y visibilizaran  las acciones que la organización realiza para el fortalecimiento de las competencias de los servidores y empleados judiciales, a partir de la formulación de programas de formación y estrategias establecidas en el sistema integrado de gestión y control de la calidad y medio ambiente, las cuales se encuentran encaminadas al cumplimiento de los principios y valores corporativos y el mejoramiento continuo de la Rama Judicial</a:t>
            </a:r>
            <a:r>
              <a:rPr lang="es-ES" dirty="0">
                <a:solidFill>
                  <a:srgbClr val="404040"/>
                </a:solidFill>
                <a:latin typeface="Arial" panose="020B0604020202020204" pitchFamily="34" charset="0"/>
                <a:ea typeface="Calibri" panose="020F0502020204030204" pitchFamily="34" charset="0"/>
                <a:cs typeface="Times New Roman" panose="02020603050405020304" pitchFamily="18" charset="0"/>
              </a:rPr>
              <a:t>. </a:t>
            </a:r>
            <a:endParaRPr lang="es-ES" dirty="0">
              <a:solidFill>
                <a:srgbClr val="404040"/>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3074" name="Imagen 5" descr="Resultado de imagen para desarrollo de competencias labor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3" y="3730343"/>
            <a:ext cx="8252295" cy="286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032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rotWithShape="1">
          <a:blip r:embed="rId2"/>
          <a:srcRect l="5469" t="27904" r="29797" b="10013"/>
          <a:stretch/>
        </p:blipFill>
        <p:spPr bwMode="auto">
          <a:xfrm>
            <a:off x="827584" y="0"/>
            <a:ext cx="8316416" cy="6858000"/>
          </a:xfrm>
          <a:prstGeom prst="rect">
            <a:avLst/>
          </a:prstGeom>
          <a:ln>
            <a:noFill/>
          </a:ln>
          <a:extLst>
            <a:ext uri="{53640926-AAD7-44D8-BBD7-CCE9431645EC}">
              <a14:shadowObscured xmlns:a14="http://schemas.microsoft.com/office/drawing/2010/main"/>
            </a:ext>
          </a:extLst>
        </p:spPr>
      </p:pic>
      <p:sp>
        <p:nvSpPr>
          <p:cNvPr id="2" name="1 Título"/>
          <p:cNvSpPr txBox="1">
            <a:spLocks/>
          </p:cNvSpPr>
          <p:nvPr/>
        </p:nvSpPr>
        <p:spPr bwMode="auto">
          <a:xfrm>
            <a:off x="1547664" y="566554"/>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CO" sz="2400" b="1" i="1" dirty="0">
              <a:effectLst>
                <a:outerShdw blurRad="38100" dist="38100" dir="2700000" algn="tl">
                  <a:srgbClr val="000000">
                    <a:alpha val="43137"/>
                  </a:srgbClr>
                </a:outerShdw>
              </a:effectLst>
              <a:latin typeface="Arial Rounded MT Bold" panose="020F0704030504030204" pitchFamily="34" charset="0"/>
            </a:endParaRPr>
          </a:p>
        </p:txBody>
      </p:sp>
      <p:sp>
        <p:nvSpPr>
          <p:cNvPr id="3" name="2 Marcador de contenido"/>
          <p:cNvSpPr txBox="1">
            <a:spLocks/>
          </p:cNvSpPr>
          <p:nvPr/>
        </p:nvSpPr>
        <p:spPr>
          <a:xfrm>
            <a:off x="1043608" y="1484784"/>
            <a:ext cx="7743825"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s-CO" sz="2400" i="1" dirty="0" smtClean="0">
              <a:solidFill>
                <a:srgbClr val="002060"/>
              </a:solidFill>
            </a:endParaRPr>
          </a:p>
        </p:txBody>
      </p:sp>
    </p:spTree>
    <p:extLst>
      <p:ext uri="{BB962C8B-B14F-4D97-AF65-F5344CB8AC3E}">
        <p14:creationId xmlns:p14="http://schemas.microsoft.com/office/powerpoint/2010/main" val="517712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marL="0" indent="0" algn="ctr">
              <a:buNone/>
            </a:pPr>
            <a:endParaRPr lang="es-ES" sz="4000" b="1" dirty="0"/>
          </a:p>
          <a:p>
            <a:pPr marL="0" indent="0" algn="ctr">
              <a:buNone/>
            </a:pPr>
            <a:r>
              <a:rPr lang="es-ES" sz="4000" b="1" dirty="0" smtClean="0"/>
              <a:t>SOCIALIZACIÓN Y AJUSTES PLANEACIÓN SIGCMA 2019.</a:t>
            </a:r>
            <a:endParaRPr lang="es-ES" sz="4000" b="1" dirty="0"/>
          </a:p>
        </p:txBody>
      </p:sp>
    </p:spTree>
    <p:extLst>
      <p:ext uri="{BB962C8B-B14F-4D97-AF65-F5344CB8AC3E}">
        <p14:creationId xmlns:p14="http://schemas.microsoft.com/office/powerpoint/2010/main" val="157389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116632"/>
            <a:ext cx="7859216" cy="6009531"/>
          </a:xfrm>
        </p:spPr>
        <p:txBody>
          <a:bodyPr/>
          <a:lstStyle/>
          <a:p>
            <a:r>
              <a:rPr lang="es-CO" sz="1800" b="1" dirty="0" smtClean="0"/>
              <a:t>ESTRATEGIAS:</a:t>
            </a:r>
          </a:p>
          <a:p>
            <a:pPr marL="571500" indent="-571500">
              <a:buAutoNum type="romanUcPeriod"/>
            </a:pPr>
            <a:r>
              <a:rPr lang="es-CO" sz="1800" b="1" dirty="0" smtClean="0"/>
              <a:t>FORMACIÒN Y CAPACITACIÒN</a:t>
            </a:r>
            <a:r>
              <a:rPr lang="es-CO" sz="1800" b="1" dirty="0"/>
              <a:t> </a:t>
            </a:r>
            <a:r>
              <a:rPr lang="es-CO" sz="1800" b="1" dirty="0" smtClean="0"/>
              <a:t>EN MODELOS Y SISTEMAS DE GESTIÒN</a:t>
            </a:r>
            <a:r>
              <a:rPr lang="es-CO" sz="1800" dirty="0" smtClean="0"/>
              <a:t>:</a:t>
            </a:r>
          </a:p>
          <a:p>
            <a:pPr marL="0" indent="0">
              <a:buNone/>
            </a:pPr>
            <a:r>
              <a:rPr lang="es-CO" sz="1800" dirty="0" smtClean="0"/>
              <a:t>Actividad:</a:t>
            </a:r>
          </a:p>
          <a:p>
            <a:pPr marL="514350" indent="-514350">
              <a:buAutoNum type="arabicPeriod"/>
            </a:pPr>
            <a:r>
              <a:rPr lang="es-CO" sz="1800" dirty="0" smtClean="0"/>
              <a:t>Diplomado HSEQ y AUDITORES HSEQ:</a:t>
            </a:r>
          </a:p>
          <a:p>
            <a:pPr marL="0" indent="0">
              <a:buNone/>
            </a:pPr>
            <a:endParaRPr lang="es-CO" dirty="0" smtClean="0"/>
          </a:p>
          <a:p>
            <a:pPr marL="571500" indent="-571500">
              <a:buAutoNum type="romanUcPeriod"/>
            </a:pPr>
            <a:endParaRPr lang="es-CO" dirty="0" smtClean="0"/>
          </a:p>
          <a:p>
            <a:endParaRPr lang="es-CO" dirty="0"/>
          </a:p>
        </p:txBody>
      </p:sp>
      <p:graphicFrame>
        <p:nvGraphicFramePr>
          <p:cNvPr id="4" name="Tabla 3"/>
          <p:cNvGraphicFramePr>
            <a:graphicFrameLocks noGrp="1"/>
          </p:cNvGraphicFramePr>
          <p:nvPr>
            <p:extLst>
              <p:ext uri="{D42A27DB-BD31-4B8C-83A1-F6EECF244321}">
                <p14:modId xmlns:p14="http://schemas.microsoft.com/office/powerpoint/2010/main" val="1148281822"/>
              </p:ext>
            </p:extLst>
          </p:nvPr>
        </p:nvGraphicFramePr>
        <p:xfrm>
          <a:off x="899592" y="1484784"/>
          <a:ext cx="8244409" cy="5377338"/>
        </p:xfrm>
        <a:graphic>
          <a:graphicData uri="http://schemas.openxmlformats.org/drawingml/2006/table">
            <a:tbl>
              <a:tblPr firstRow="1" firstCol="1" bandRow="1">
                <a:tableStyleId>{5C22544A-7EE6-4342-B048-85BDC9FD1C3A}</a:tableStyleId>
              </a:tblPr>
              <a:tblGrid>
                <a:gridCol w="2996748"/>
                <a:gridCol w="2996748"/>
                <a:gridCol w="1353228"/>
                <a:gridCol w="897685"/>
              </a:tblGrid>
              <a:tr h="196743">
                <a:tc gridSpan="4">
                  <a:txBody>
                    <a:bodyPr/>
                    <a:lstStyle/>
                    <a:p>
                      <a:pPr algn="ctr">
                        <a:spcAft>
                          <a:spcPts val="0"/>
                        </a:spcAft>
                      </a:pPr>
                      <a:r>
                        <a:rPr lang="es-ES" sz="500" dirty="0">
                          <a:effectLst/>
                        </a:rPr>
                        <a:t>ALCANCE Y LUGAR DE EJECUCIÓN DEL DIPLOMADO</a:t>
                      </a:r>
                      <a:endParaRPr lang="es-CO" sz="500" dirty="0">
                        <a:effectLst/>
                      </a:endParaRPr>
                    </a:p>
                    <a:p>
                      <a:pPr algn="ctr">
                        <a:spcAft>
                          <a:spcPts val="0"/>
                        </a:spcAft>
                      </a:pPr>
                      <a:r>
                        <a:rPr lang="es-ES" sz="500" dirty="0">
                          <a:effectLst/>
                        </a:rPr>
                        <a:t>Formación de Auditores HSEQ: 136 Horas-Metodología Semipresencial.</a:t>
                      </a:r>
                      <a:endParaRPr lang="es-CO" sz="500" dirty="0">
                        <a:effectLst/>
                        <a:latin typeface="Times New Roman" panose="02020603050405020304" pitchFamily="18" charset="0"/>
                        <a:ea typeface="Times New Roman" panose="02020603050405020304" pitchFamily="18" charset="0"/>
                      </a:endParaRPr>
                    </a:p>
                  </a:txBody>
                  <a:tcPr marL="20305" marR="20305" marT="0" marB="0" anchor="ctr"/>
                </a:tc>
                <a:tc hMerge="1">
                  <a:txBody>
                    <a:bodyPr/>
                    <a:lstStyle/>
                    <a:p>
                      <a:endParaRPr lang="es-CO"/>
                    </a:p>
                  </a:txBody>
                  <a:tcPr/>
                </a:tc>
                <a:tc hMerge="1">
                  <a:txBody>
                    <a:bodyPr/>
                    <a:lstStyle/>
                    <a:p>
                      <a:endParaRPr lang="es-CO"/>
                    </a:p>
                  </a:txBody>
                  <a:tcPr/>
                </a:tc>
                <a:tc hMerge="1">
                  <a:txBody>
                    <a:bodyPr/>
                    <a:lstStyle/>
                    <a:p>
                      <a:endParaRPr lang="es-CO"/>
                    </a:p>
                  </a:txBody>
                  <a:tcPr/>
                </a:tc>
              </a:tr>
              <a:tr h="264231">
                <a:tc>
                  <a:txBody>
                    <a:bodyPr/>
                    <a:lstStyle/>
                    <a:p>
                      <a:pPr algn="ctr">
                        <a:spcAft>
                          <a:spcPts val="0"/>
                        </a:spcAft>
                      </a:pPr>
                      <a:r>
                        <a:rPr lang="es-ES" sz="500">
                          <a:effectLst/>
                        </a:rPr>
                        <a:t>Ciudad</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Cobertura</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Número de Servidores Judiciales</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Total participantes</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r>
              <a:tr h="704613">
                <a:tc>
                  <a:txBody>
                    <a:bodyPr/>
                    <a:lstStyle/>
                    <a:p>
                      <a:pPr algn="ctr">
                        <a:spcAft>
                          <a:spcPts val="0"/>
                        </a:spcAft>
                      </a:pPr>
                      <a:r>
                        <a:rPr lang="es-ES" sz="500">
                          <a:effectLst/>
                        </a:rPr>
                        <a:t>Bogotá</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 </a:t>
                      </a:r>
                      <a:endParaRPr lang="es-CO" sz="500">
                        <a:effectLst/>
                      </a:endParaRPr>
                    </a:p>
                    <a:p>
                      <a:pPr algn="ctr">
                        <a:spcAft>
                          <a:spcPts val="0"/>
                        </a:spcAft>
                      </a:pPr>
                      <a:r>
                        <a:rPr lang="es-ES" sz="500">
                          <a:effectLst/>
                        </a:rPr>
                        <a:t>Consejo Seccional de la Judicatura Bogotá y Cundinamarca, Dirección Seccional Bogotá, Juzgados de  Paloquemao y CONVIDA. Juzgados de Ejecución de Penas, Juzgados Medidas de Seguridad. </a:t>
                      </a:r>
                      <a:endParaRPr lang="es-CO" sz="500">
                        <a:effectLst/>
                      </a:endParaRPr>
                    </a:p>
                    <a:p>
                      <a:pPr algn="ctr">
                        <a:spcAft>
                          <a:spcPts val="0"/>
                        </a:spcAft>
                      </a:pPr>
                      <a:r>
                        <a:rPr lang="es-ES" sz="500">
                          <a:effectLst/>
                        </a:rPr>
                        <a:t> </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Cuatro (4) grupos de veinte (20) participantes y uno (1) de quince (15) participantes.</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115</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r>
              <a:tr h="442905">
                <a:tc>
                  <a:txBody>
                    <a:bodyPr/>
                    <a:lstStyle/>
                    <a:p>
                      <a:pPr>
                        <a:spcAft>
                          <a:spcPts val="0"/>
                        </a:spcAft>
                      </a:pPr>
                      <a:r>
                        <a:rPr lang="es-ES" sz="500">
                          <a:effectLst/>
                        </a:rPr>
                        <a:t>    Chocó</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Consejo Seccional y Coordinación Administrativa</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1 Grupo de 10 participantes</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10</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r>
              <a:tr h="643739">
                <a:tc rowSpan="2">
                  <a:txBody>
                    <a:bodyPr/>
                    <a:lstStyle/>
                    <a:p>
                      <a:pPr algn="ctr">
                        <a:spcAft>
                          <a:spcPts val="0"/>
                        </a:spcAft>
                      </a:pPr>
                      <a:r>
                        <a:rPr lang="es-ES" sz="500">
                          <a:effectLst/>
                        </a:rPr>
                        <a:t>Valle del Cauca- Cali</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 </a:t>
                      </a:r>
                      <a:endParaRPr lang="es-CO" sz="500">
                        <a:effectLst/>
                      </a:endParaRPr>
                    </a:p>
                    <a:p>
                      <a:pPr algn="ctr">
                        <a:spcAft>
                          <a:spcPts val="0"/>
                        </a:spcAft>
                      </a:pPr>
                      <a:r>
                        <a:rPr lang="es-ES" sz="500">
                          <a:effectLst/>
                        </a:rPr>
                        <a:t>Tribunal y Juzgados de Tierras, Juzgados Civil Municipal de Ejecución de Sentencias y Oficina de Apoyo para los Juzgados Civiles Municipales de Ejecución de Sentencias de Cali.</a:t>
                      </a:r>
                      <a:endParaRPr lang="es-CO" sz="500">
                        <a:effectLst/>
                      </a:endParaRPr>
                    </a:p>
                    <a:p>
                      <a:pPr>
                        <a:spcAft>
                          <a:spcPts val="0"/>
                        </a:spcAft>
                      </a:pPr>
                      <a:r>
                        <a:rPr lang="es-ES" sz="500">
                          <a:effectLst/>
                        </a:rPr>
                        <a:t> </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Dos (2) grupos de veinticinco (25) participantes</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50</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r>
              <a:tr h="880767">
                <a:tc vMerge="1">
                  <a:txBody>
                    <a:bodyPr/>
                    <a:lstStyle/>
                    <a:p>
                      <a:endParaRPr lang="es-CO"/>
                    </a:p>
                  </a:txBody>
                  <a:tcPr/>
                </a:tc>
                <a:tc>
                  <a:txBody>
                    <a:bodyPr/>
                    <a:lstStyle/>
                    <a:p>
                      <a:pPr algn="ctr">
                        <a:spcAft>
                          <a:spcPts val="0"/>
                        </a:spcAft>
                      </a:pPr>
                      <a:r>
                        <a:rPr lang="es-ES" sz="500">
                          <a:effectLst/>
                        </a:rPr>
                        <a:t> </a:t>
                      </a:r>
                      <a:endParaRPr lang="es-CO" sz="500">
                        <a:effectLst/>
                      </a:endParaRPr>
                    </a:p>
                    <a:p>
                      <a:pPr algn="ctr">
                        <a:spcAft>
                          <a:spcPts val="0"/>
                        </a:spcAft>
                      </a:pPr>
                      <a:r>
                        <a:rPr lang="es-ES" sz="500">
                          <a:effectLst/>
                        </a:rPr>
                        <a:t>Tribunal Superior del Distrito Judicial de Guadalajara de Buga y juzgados: Juzgados civiles del circuito, juzgados civiles Municipales, Juzgados promiscuos de familia y juzgados promiscuos municipales, Juzgado Penal Municipal penal de adolescentes.</a:t>
                      </a:r>
                      <a:endParaRPr lang="es-CO" sz="500">
                        <a:effectLst/>
                      </a:endParaRPr>
                    </a:p>
                    <a:p>
                      <a:pPr algn="ctr">
                        <a:spcAft>
                          <a:spcPts val="0"/>
                        </a:spcAft>
                      </a:pPr>
                      <a:r>
                        <a:rPr lang="es-ES" sz="500">
                          <a:effectLst/>
                        </a:rPr>
                        <a:t> </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Un (1) grupo de veinticinco (25) participantes</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25</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r>
              <a:tr h="482804">
                <a:tc>
                  <a:txBody>
                    <a:bodyPr/>
                    <a:lstStyle/>
                    <a:p>
                      <a:pPr algn="ctr">
                        <a:spcAft>
                          <a:spcPts val="0"/>
                        </a:spcAft>
                      </a:pPr>
                      <a:r>
                        <a:rPr lang="es-ES" sz="500">
                          <a:effectLst/>
                        </a:rPr>
                        <a:t>Valledupar-César</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dirty="0">
                          <a:effectLst/>
                        </a:rPr>
                        <a:t> </a:t>
                      </a:r>
                      <a:endParaRPr lang="es-CO" sz="500" dirty="0">
                        <a:effectLst/>
                      </a:endParaRPr>
                    </a:p>
                    <a:p>
                      <a:pPr algn="ctr">
                        <a:spcAft>
                          <a:spcPts val="0"/>
                        </a:spcAft>
                      </a:pPr>
                      <a:r>
                        <a:rPr lang="es-ES" sz="500" dirty="0">
                          <a:effectLst/>
                        </a:rPr>
                        <a:t>Tribunal y Juzgados de la Jurisdicción de lo Contencioso Administrativo, Consejo Seccional y DESAJ.</a:t>
                      </a:r>
                      <a:endParaRPr lang="es-CO" sz="500" dirty="0">
                        <a:effectLst/>
                      </a:endParaRPr>
                    </a:p>
                    <a:p>
                      <a:pPr algn="ctr">
                        <a:spcAft>
                          <a:spcPts val="0"/>
                        </a:spcAft>
                      </a:pPr>
                      <a:r>
                        <a:rPr lang="es-ES" sz="500" dirty="0">
                          <a:effectLst/>
                        </a:rPr>
                        <a:t> </a:t>
                      </a:r>
                      <a:endParaRPr lang="es-CO" sz="500" dirty="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Un (1) grupo de veinticinco (25) participantes</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25</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r>
              <a:tr h="528460">
                <a:tc>
                  <a:txBody>
                    <a:bodyPr/>
                    <a:lstStyle/>
                    <a:p>
                      <a:pPr algn="ctr">
                        <a:spcAft>
                          <a:spcPts val="0"/>
                        </a:spcAft>
                      </a:pPr>
                      <a:r>
                        <a:rPr lang="es-ES" sz="500">
                          <a:effectLst/>
                        </a:rPr>
                        <a:t>Montería Córdoba</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 </a:t>
                      </a:r>
                      <a:endParaRPr lang="es-CO" sz="500">
                        <a:effectLst/>
                      </a:endParaRPr>
                    </a:p>
                    <a:p>
                      <a:pPr algn="ctr">
                        <a:spcAft>
                          <a:spcPts val="0"/>
                        </a:spcAft>
                      </a:pPr>
                      <a:r>
                        <a:rPr lang="es-ES" sz="500">
                          <a:effectLst/>
                        </a:rPr>
                        <a:t>Jurisdicción de lo Contencioso Administrativo y Juzgados de infancia y Adolescencia Montería-Córdoba, Consejo Seccional y DESAJ</a:t>
                      </a:r>
                      <a:endParaRPr lang="es-CO" sz="500">
                        <a:effectLst/>
                      </a:endParaRPr>
                    </a:p>
                    <a:p>
                      <a:pPr algn="ctr">
                        <a:spcAft>
                          <a:spcPts val="0"/>
                        </a:spcAft>
                      </a:pPr>
                      <a:r>
                        <a:rPr lang="es-ES" sz="500">
                          <a:effectLst/>
                        </a:rPr>
                        <a:t> </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Un (1) grupo de veinticinco (25) participantes.</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25</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r>
              <a:tr h="440383">
                <a:tc>
                  <a:txBody>
                    <a:bodyPr/>
                    <a:lstStyle/>
                    <a:p>
                      <a:pPr algn="ctr">
                        <a:spcAft>
                          <a:spcPts val="0"/>
                        </a:spcAft>
                      </a:pPr>
                      <a:r>
                        <a:rPr lang="es-ES" sz="500">
                          <a:effectLst/>
                        </a:rPr>
                        <a:t>Tunja-Boyacá</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Sala Civil Familia Laboral; Jurisdicción de lo Contencioso Administrativo de Tunja Boyacá, Consejo Seccional y DESAJ.</a:t>
                      </a:r>
                      <a:endParaRPr lang="es-CO" sz="500">
                        <a:effectLst/>
                      </a:endParaRPr>
                    </a:p>
                    <a:p>
                      <a:pPr algn="ctr">
                        <a:spcAft>
                          <a:spcPts val="0"/>
                        </a:spcAft>
                      </a:pPr>
                      <a:r>
                        <a:rPr lang="es-ES" sz="500">
                          <a:effectLst/>
                        </a:rPr>
                        <a:t> </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Un (1) grupo de veinticinco (25) participantes.</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a:effectLst/>
                        </a:rPr>
                        <a:t>25</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r>
              <a:tr h="264231">
                <a:tc>
                  <a:txBody>
                    <a:bodyPr/>
                    <a:lstStyle/>
                    <a:p>
                      <a:pPr algn="ctr">
                        <a:spcAft>
                          <a:spcPts val="0"/>
                        </a:spcAft>
                      </a:pPr>
                      <a:r>
                        <a:rPr lang="es-ES" sz="500">
                          <a:effectLst/>
                        </a:rPr>
                        <a:t>Ibagué-Tolima</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just">
                        <a:spcAft>
                          <a:spcPts val="0"/>
                        </a:spcAft>
                      </a:pPr>
                      <a:r>
                        <a:rPr lang="es-ES" sz="500">
                          <a:effectLst/>
                        </a:rPr>
                        <a:t>Sala Civil Familia, Consejo Seccional y DESAJ.</a:t>
                      </a:r>
                      <a:endParaRPr lang="es-CO" sz="500">
                        <a:effectLst/>
                      </a:endParaRPr>
                    </a:p>
                    <a:p>
                      <a:pPr algn="just">
                        <a:spcAft>
                          <a:spcPts val="0"/>
                        </a:spcAft>
                      </a:pPr>
                      <a:r>
                        <a:rPr lang="es-ES" sz="500">
                          <a:effectLst/>
                        </a:rPr>
                        <a:t> </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rowSpan="2">
                  <a:txBody>
                    <a:bodyPr/>
                    <a:lstStyle/>
                    <a:p>
                      <a:pPr algn="ctr">
                        <a:spcAft>
                          <a:spcPts val="0"/>
                        </a:spcAft>
                      </a:pPr>
                      <a:r>
                        <a:rPr lang="es-ES" sz="500">
                          <a:effectLst/>
                        </a:rPr>
                        <a:t>Un (1) grupo de veinticinco (25) participantes.</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rowSpan="2">
                  <a:txBody>
                    <a:bodyPr/>
                    <a:lstStyle/>
                    <a:p>
                      <a:pPr algn="ctr">
                        <a:spcAft>
                          <a:spcPts val="0"/>
                        </a:spcAft>
                      </a:pPr>
                      <a:r>
                        <a:rPr lang="es-ES" sz="500">
                          <a:effectLst/>
                        </a:rPr>
                        <a:t>25</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r>
              <a:tr h="264231">
                <a:tc>
                  <a:txBody>
                    <a:bodyPr/>
                    <a:lstStyle/>
                    <a:p>
                      <a:pPr algn="ctr">
                        <a:spcAft>
                          <a:spcPts val="0"/>
                        </a:spcAft>
                      </a:pPr>
                      <a:r>
                        <a:rPr lang="es-ES" sz="500">
                          <a:effectLst/>
                        </a:rPr>
                        <a:t>Villavicencio-Meta</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just">
                        <a:spcAft>
                          <a:spcPts val="0"/>
                        </a:spcAft>
                      </a:pPr>
                      <a:r>
                        <a:rPr lang="es-ES" sz="500">
                          <a:effectLst/>
                        </a:rPr>
                        <a:t>Sala Civil Familia Laboral, Consejo Seccional, DESAJ</a:t>
                      </a:r>
                      <a:endParaRPr lang="es-CO" sz="500">
                        <a:effectLst/>
                      </a:endParaRPr>
                    </a:p>
                    <a:p>
                      <a:pPr algn="just">
                        <a:spcAft>
                          <a:spcPts val="0"/>
                        </a:spcAft>
                      </a:pPr>
                      <a:r>
                        <a:rPr lang="es-ES" sz="500">
                          <a:effectLst/>
                        </a:rPr>
                        <a:t> </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vMerge="1">
                  <a:txBody>
                    <a:bodyPr/>
                    <a:lstStyle/>
                    <a:p>
                      <a:endParaRPr lang="es-CO"/>
                    </a:p>
                  </a:txBody>
                  <a:tcPr/>
                </a:tc>
                <a:tc vMerge="1">
                  <a:txBody>
                    <a:bodyPr/>
                    <a:lstStyle/>
                    <a:p>
                      <a:endParaRPr lang="es-CO"/>
                    </a:p>
                  </a:txBody>
                  <a:tcPr/>
                </a:tc>
              </a:tr>
              <a:tr h="264231">
                <a:tc gridSpan="2">
                  <a:txBody>
                    <a:bodyPr/>
                    <a:lstStyle/>
                    <a:p>
                      <a:pPr algn="ctr">
                        <a:spcAft>
                          <a:spcPts val="0"/>
                        </a:spcAft>
                      </a:pPr>
                      <a:r>
                        <a:rPr lang="es-ES" sz="500" dirty="0">
                          <a:effectLst/>
                        </a:rPr>
                        <a:t>Total Auditores HSEQ formados</a:t>
                      </a:r>
                      <a:endParaRPr lang="es-CO" sz="500" dirty="0">
                        <a:effectLst/>
                        <a:latin typeface="Times New Roman" panose="02020603050405020304" pitchFamily="18" charset="0"/>
                        <a:ea typeface="Times New Roman" panose="02020603050405020304" pitchFamily="18" charset="0"/>
                      </a:endParaRPr>
                    </a:p>
                  </a:txBody>
                  <a:tcPr marL="20305" marR="20305" marT="0" marB="0" anchor="ctr"/>
                </a:tc>
                <a:tc hMerge="1">
                  <a:txBody>
                    <a:bodyPr/>
                    <a:lstStyle/>
                    <a:p>
                      <a:endParaRPr lang="es-CO"/>
                    </a:p>
                  </a:txBody>
                  <a:tcPr/>
                </a:tc>
                <a:tc>
                  <a:txBody>
                    <a:bodyPr/>
                    <a:lstStyle/>
                    <a:p>
                      <a:pPr>
                        <a:spcAft>
                          <a:spcPts val="0"/>
                        </a:spcAft>
                      </a:pPr>
                      <a:r>
                        <a:rPr lang="es-ES" sz="500">
                          <a:effectLst/>
                        </a:rPr>
                        <a:t>Doce (12) grupos de 25 participantes.</a:t>
                      </a:r>
                      <a:endParaRPr lang="es-CO" sz="500">
                        <a:effectLst/>
                        <a:latin typeface="Times New Roman" panose="02020603050405020304" pitchFamily="18" charset="0"/>
                        <a:ea typeface="Times New Roman" panose="02020603050405020304" pitchFamily="18" charset="0"/>
                      </a:endParaRPr>
                    </a:p>
                  </a:txBody>
                  <a:tcPr marL="20305" marR="20305" marT="0" marB="0" anchor="ctr"/>
                </a:tc>
                <a:tc>
                  <a:txBody>
                    <a:bodyPr/>
                    <a:lstStyle/>
                    <a:p>
                      <a:pPr algn="ctr">
                        <a:spcAft>
                          <a:spcPts val="0"/>
                        </a:spcAft>
                      </a:pPr>
                      <a:r>
                        <a:rPr lang="es-ES" sz="500" dirty="0">
                          <a:effectLst/>
                        </a:rPr>
                        <a:t>300</a:t>
                      </a:r>
                      <a:endParaRPr lang="es-CO" sz="500" dirty="0">
                        <a:effectLst/>
                        <a:latin typeface="Times New Roman" panose="02020603050405020304" pitchFamily="18" charset="0"/>
                        <a:ea typeface="Times New Roman" panose="02020603050405020304" pitchFamily="18" charset="0"/>
                      </a:endParaRPr>
                    </a:p>
                  </a:txBody>
                  <a:tcPr marL="20305" marR="20305" marT="0" marB="0" anchor="ctr"/>
                </a:tc>
              </a:tr>
            </a:tbl>
          </a:graphicData>
        </a:graphic>
      </p:graphicFrame>
    </p:spTree>
    <p:extLst>
      <p:ext uri="{BB962C8B-B14F-4D97-AF65-F5344CB8AC3E}">
        <p14:creationId xmlns:p14="http://schemas.microsoft.com/office/powerpoint/2010/main" val="17693619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116632"/>
            <a:ext cx="7859216" cy="6009531"/>
          </a:xfrm>
        </p:spPr>
        <p:txBody>
          <a:bodyPr/>
          <a:lstStyle/>
          <a:p>
            <a:r>
              <a:rPr lang="es-CO" sz="1800" b="1" dirty="0" smtClean="0"/>
              <a:t>ESTRATEGIAS:</a:t>
            </a:r>
          </a:p>
          <a:p>
            <a:pPr marL="571500" indent="-571500">
              <a:buAutoNum type="romanUcPeriod"/>
            </a:pPr>
            <a:r>
              <a:rPr lang="es-CO" sz="1800" b="1" dirty="0" smtClean="0"/>
              <a:t>FORMACIÒN Y CAPACITACIÒN</a:t>
            </a:r>
            <a:r>
              <a:rPr lang="es-CO" sz="1800" dirty="0"/>
              <a:t> </a:t>
            </a:r>
            <a:r>
              <a:rPr lang="es-CO" sz="1800" dirty="0" smtClean="0"/>
              <a:t>EN MODELOS Y SISTEMAS DE GESTIÒN:</a:t>
            </a:r>
          </a:p>
          <a:p>
            <a:pPr marL="0" indent="0">
              <a:buNone/>
            </a:pPr>
            <a:r>
              <a:rPr lang="es-CO" sz="1800" dirty="0" smtClean="0"/>
              <a:t>Actividad:</a:t>
            </a:r>
          </a:p>
          <a:p>
            <a:pPr marL="514350" indent="-514350">
              <a:buAutoNum type="arabicPeriod"/>
            </a:pPr>
            <a:r>
              <a:rPr lang="es-CO" sz="1800" dirty="0" smtClean="0"/>
              <a:t>Diplomado MIPG:</a:t>
            </a:r>
          </a:p>
          <a:p>
            <a:pPr marL="0" indent="0">
              <a:buNone/>
            </a:pPr>
            <a:endParaRPr lang="es-CO" dirty="0" smtClean="0"/>
          </a:p>
          <a:p>
            <a:pPr marL="571500" indent="-571500">
              <a:buAutoNum type="romanUcPeriod"/>
            </a:pPr>
            <a:endParaRPr lang="es-CO" dirty="0" smtClean="0"/>
          </a:p>
          <a:p>
            <a:endParaRPr lang="es-CO" dirty="0"/>
          </a:p>
        </p:txBody>
      </p:sp>
      <p:graphicFrame>
        <p:nvGraphicFramePr>
          <p:cNvPr id="3" name="Tabla 2"/>
          <p:cNvGraphicFramePr>
            <a:graphicFrameLocks noGrp="1"/>
          </p:cNvGraphicFramePr>
          <p:nvPr>
            <p:extLst>
              <p:ext uri="{D42A27DB-BD31-4B8C-83A1-F6EECF244321}">
                <p14:modId xmlns:p14="http://schemas.microsoft.com/office/powerpoint/2010/main" val="307826363"/>
              </p:ext>
            </p:extLst>
          </p:nvPr>
        </p:nvGraphicFramePr>
        <p:xfrm>
          <a:off x="827585" y="1615176"/>
          <a:ext cx="8316415" cy="2173863"/>
        </p:xfrm>
        <a:graphic>
          <a:graphicData uri="http://schemas.openxmlformats.org/drawingml/2006/table">
            <a:tbl>
              <a:tblPr firstRow="1" firstCol="1" bandRow="1">
                <a:tableStyleId>{5C22544A-7EE6-4342-B048-85BDC9FD1C3A}</a:tableStyleId>
              </a:tblPr>
              <a:tblGrid>
                <a:gridCol w="1158346"/>
                <a:gridCol w="4087714"/>
                <a:gridCol w="1845868"/>
                <a:gridCol w="1224487"/>
              </a:tblGrid>
              <a:tr h="439905">
                <a:tc gridSpan="4">
                  <a:txBody>
                    <a:bodyPr/>
                    <a:lstStyle/>
                    <a:p>
                      <a:pPr algn="ctr">
                        <a:spcAft>
                          <a:spcPts val="0"/>
                        </a:spcAft>
                      </a:pPr>
                      <a:r>
                        <a:rPr lang="es-ES" sz="1000">
                          <a:effectLst/>
                        </a:rPr>
                        <a:t>ALCANCE Y LUGAR DE EJECUCIÓN DEL DIPLOMADO</a:t>
                      </a:r>
                      <a:endParaRPr lang="es-CO" sz="1200">
                        <a:effectLst/>
                      </a:endParaRPr>
                    </a:p>
                    <a:p>
                      <a:pPr algn="ctr">
                        <a:spcAft>
                          <a:spcPts val="0"/>
                        </a:spcAft>
                      </a:pPr>
                      <a:r>
                        <a:rPr lang="es-ES" sz="1000">
                          <a:effectLst/>
                        </a:rPr>
                        <a:t>Modelo Integrado de Planeación y Gestión</a:t>
                      </a:r>
                      <a:endParaRPr lang="es-CO"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hMerge="1">
                  <a:txBody>
                    <a:bodyPr/>
                    <a:lstStyle/>
                    <a:p>
                      <a:endParaRPr lang="es-CO"/>
                    </a:p>
                  </a:txBody>
                  <a:tcPr/>
                </a:tc>
              </a:tr>
              <a:tr h="501308">
                <a:tc>
                  <a:txBody>
                    <a:bodyPr/>
                    <a:lstStyle/>
                    <a:p>
                      <a:pPr algn="ctr">
                        <a:spcAft>
                          <a:spcPts val="0"/>
                        </a:spcAft>
                      </a:pPr>
                      <a:r>
                        <a:rPr lang="es-ES" sz="1000">
                          <a:effectLst/>
                        </a:rPr>
                        <a:t>Ciudad</a:t>
                      </a:r>
                      <a:endParaRPr lang="es-CO"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S" sz="1000">
                          <a:effectLst/>
                        </a:rPr>
                        <a:t>Cobertura</a:t>
                      </a:r>
                      <a:endParaRPr lang="es-CO"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S" sz="1000">
                          <a:effectLst/>
                        </a:rPr>
                        <a:t>Número de Servidores Judiciales</a:t>
                      </a:r>
                      <a:endParaRPr lang="es-CO"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S" sz="1000">
                          <a:effectLst/>
                        </a:rPr>
                        <a:t>Total participantes</a:t>
                      </a:r>
                      <a:endParaRPr lang="es-CO" sz="1200">
                        <a:effectLst/>
                        <a:latin typeface="Times New Roman" panose="02020603050405020304" pitchFamily="18" charset="0"/>
                        <a:ea typeface="Times New Roman" panose="02020603050405020304" pitchFamily="18" charset="0"/>
                      </a:endParaRPr>
                    </a:p>
                  </a:txBody>
                  <a:tcPr marL="44450" marR="44450" marT="0" marB="0" anchor="ctr"/>
                </a:tc>
              </a:tr>
              <a:tr h="768917">
                <a:tc>
                  <a:txBody>
                    <a:bodyPr/>
                    <a:lstStyle/>
                    <a:p>
                      <a:pPr algn="ctr">
                        <a:spcAft>
                          <a:spcPts val="0"/>
                        </a:spcAft>
                      </a:pPr>
                      <a:r>
                        <a:rPr lang="es-ES" sz="1000">
                          <a:effectLst/>
                        </a:rPr>
                        <a:t>Bogotá</a:t>
                      </a:r>
                      <a:endParaRPr lang="es-CO"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S" sz="1000">
                          <a:effectLst/>
                        </a:rPr>
                        <a:t>Consejo Superior de la Judicatura y sus Unidades Misionales, Dirección Ejecutiva de Administración Judicial DEAJ.</a:t>
                      </a:r>
                      <a:endParaRPr lang="es-CO"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S" sz="1000">
                          <a:effectLst/>
                        </a:rPr>
                        <a:t>Dos (2) grupos de veinticinco (25) participantes.</a:t>
                      </a:r>
                      <a:endParaRPr lang="es-CO"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S" sz="1000">
                          <a:effectLst/>
                        </a:rPr>
                        <a:t>50</a:t>
                      </a:r>
                      <a:endParaRPr lang="es-CO" sz="1200">
                        <a:effectLst/>
                        <a:latin typeface="Times New Roman" panose="02020603050405020304" pitchFamily="18" charset="0"/>
                        <a:ea typeface="Times New Roman" panose="02020603050405020304" pitchFamily="18" charset="0"/>
                      </a:endParaRPr>
                    </a:p>
                  </a:txBody>
                  <a:tcPr marL="44450" marR="44450" marT="0" marB="0" anchor="ctr"/>
                </a:tc>
              </a:tr>
              <a:tr h="463733">
                <a:tc gridSpan="2">
                  <a:txBody>
                    <a:bodyPr/>
                    <a:lstStyle/>
                    <a:p>
                      <a:pPr algn="ctr">
                        <a:spcAft>
                          <a:spcPts val="0"/>
                        </a:spcAft>
                      </a:pPr>
                      <a:r>
                        <a:rPr lang="es-ES" sz="1000">
                          <a:effectLst/>
                        </a:rPr>
                        <a:t>Total Auditores MIPG formados</a:t>
                      </a:r>
                      <a:endParaRPr lang="es-CO"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CO"/>
                    </a:p>
                  </a:txBody>
                  <a:tcPr/>
                </a:tc>
                <a:tc>
                  <a:txBody>
                    <a:bodyPr/>
                    <a:lstStyle/>
                    <a:p>
                      <a:pPr algn="ctr">
                        <a:spcAft>
                          <a:spcPts val="0"/>
                        </a:spcAft>
                      </a:pPr>
                      <a:r>
                        <a:rPr lang="es-ES" sz="1000">
                          <a:effectLst/>
                        </a:rPr>
                        <a:t>Dos (2) grupos de 25 participantes.</a:t>
                      </a:r>
                      <a:endParaRPr lang="es-CO"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ES" sz="1000" dirty="0">
                          <a:effectLst/>
                        </a:rPr>
                        <a:t>50</a:t>
                      </a:r>
                      <a:endParaRPr lang="es-CO"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869158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0"/>
            <a:ext cx="8316416" cy="6858000"/>
          </a:xfrm>
        </p:spPr>
        <p:txBody>
          <a:bodyPr/>
          <a:lstStyle/>
          <a:p>
            <a:r>
              <a:rPr lang="es-CO" sz="1800" b="1" dirty="0" smtClean="0"/>
              <a:t>ESTRATEGIAS:</a:t>
            </a:r>
          </a:p>
          <a:p>
            <a:pPr marL="0" indent="0">
              <a:buNone/>
            </a:pPr>
            <a:r>
              <a:rPr lang="es-CO" sz="1800" b="1" dirty="0" smtClean="0"/>
              <a:t>II. SENSIBILIZACIÒN, FORMACIÒN Y CAPACITACIÓN EN LA </a:t>
            </a:r>
            <a:r>
              <a:rPr lang="es-ES" sz="1800" b="1" dirty="0"/>
              <a:t>NTC 6256:2018 y la Guía Técnica de Calidad GTC 286:2018 </a:t>
            </a:r>
            <a:r>
              <a:rPr lang="es-CO" sz="1800" b="1" dirty="0" smtClean="0"/>
              <a:t>:</a:t>
            </a:r>
          </a:p>
          <a:p>
            <a:pPr marL="0" indent="0">
              <a:buNone/>
            </a:pPr>
            <a:r>
              <a:rPr lang="es-CO" sz="1800" dirty="0" smtClean="0"/>
              <a:t>Actividades:</a:t>
            </a:r>
          </a:p>
          <a:p>
            <a:pPr marL="514350" indent="-514350">
              <a:buAutoNum type="arabicPeriod"/>
            </a:pPr>
            <a:r>
              <a:rPr lang="es-CO" sz="1800" dirty="0" smtClean="0"/>
              <a:t>Sensibilización;</a:t>
            </a:r>
          </a:p>
          <a:p>
            <a:pPr marL="514350" indent="-514350">
              <a:buAutoNum type="arabicPeriod"/>
            </a:pPr>
            <a:r>
              <a:rPr lang="es-CO" sz="1800" dirty="0" smtClean="0"/>
              <a:t>Capacitación-Semipresencial;</a:t>
            </a:r>
          </a:p>
          <a:p>
            <a:pPr marL="514350" indent="-514350">
              <a:buAutoNum type="arabicPeriod"/>
            </a:pPr>
            <a:r>
              <a:rPr lang="es-CO" sz="1800" dirty="0" smtClean="0"/>
              <a:t>Implementación e implantación de la Norma y la Guía;</a:t>
            </a:r>
          </a:p>
          <a:p>
            <a:pPr marL="514350" indent="-514350">
              <a:buAutoNum type="arabicPeriod"/>
            </a:pPr>
            <a:r>
              <a:rPr lang="es-CO" sz="1800" dirty="0" smtClean="0"/>
              <a:t>Acompañamiento y verificación de requisitos de norma.</a:t>
            </a:r>
          </a:p>
          <a:p>
            <a:pPr marL="0" indent="0">
              <a:buNone/>
            </a:pPr>
            <a:endParaRPr lang="es-CO" sz="1800" dirty="0" smtClean="0"/>
          </a:p>
          <a:p>
            <a:pPr marL="0" indent="0">
              <a:buNone/>
            </a:pPr>
            <a:r>
              <a:rPr lang="es-CO" sz="1800" dirty="0" smtClean="0"/>
              <a:t>ALCANCE:</a:t>
            </a:r>
          </a:p>
          <a:p>
            <a:pPr marL="0" indent="0">
              <a:buNone/>
            </a:pPr>
            <a:endParaRPr lang="es-CO" sz="1800" dirty="0"/>
          </a:p>
          <a:p>
            <a:pPr>
              <a:buAutoNum type="arabicParenR"/>
            </a:pPr>
            <a:r>
              <a:rPr lang="es-CO" sz="1800" dirty="0" smtClean="0"/>
              <a:t>Unidades Misionales CSJ;</a:t>
            </a:r>
          </a:p>
          <a:p>
            <a:pPr>
              <a:buAutoNum type="arabicParenR"/>
            </a:pPr>
            <a:r>
              <a:rPr lang="es-CO" sz="1800" dirty="0" smtClean="0"/>
              <a:t>DEAJ y sus Unidades;</a:t>
            </a:r>
          </a:p>
          <a:p>
            <a:pPr>
              <a:buAutoNum type="arabicParenR"/>
            </a:pPr>
            <a:r>
              <a:rPr lang="es-CO" sz="1800" dirty="0" smtClean="0"/>
              <a:t>Consejos Seccionales de la Judicatura</a:t>
            </a:r>
          </a:p>
          <a:p>
            <a:pPr>
              <a:buAutoNum type="arabicParenR"/>
            </a:pPr>
            <a:r>
              <a:rPr lang="es-CO" sz="1800" dirty="0" smtClean="0"/>
              <a:t>Direcciones Seccionales de Administración Judicial;</a:t>
            </a:r>
          </a:p>
          <a:p>
            <a:pPr>
              <a:buAutoNum type="arabicParenR"/>
            </a:pPr>
            <a:r>
              <a:rPr lang="es-CO" sz="1800" dirty="0" smtClean="0"/>
              <a:t>Coordinaciones Administrativas.</a:t>
            </a:r>
          </a:p>
          <a:p>
            <a:pPr marL="514350" indent="-514350">
              <a:buAutoNum type="arabicPeriod"/>
            </a:pPr>
            <a:endParaRPr lang="es-CO" sz="1800" dirty="0" smtClean="0"/>
          </a:p>
          <a:p>
            <a:pPr marL="0" indent="0">
              <a:buNone/>
            </a:pPr>
            <a:endParaRPr lang="es-CO" dirty="0" smtClean="0"/>
          </a:p>
          <a:p>
            <a:pPr marL="0" indent="0">
              <a:buNone/>
            </a:pPr>
            <a:endParaRPr lang="es-CO" dirty="0" smtClean="0"/>
          </a:p>
        </p:txBody>
      </p:sp>
    </p:spTree>
    <p:extLst>
      <p:ext uri="{BB962C8B-B14F-4D97-AF65-F5344CB8AC3E}">
        <p14:creationId xmlns:p14="http://schemas.microsoft.com/office/powerpoint/2010/main" val="26864255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0"/>
            <a:ext cx="8316416" cy="6858000"/>
          </a:xfrm>
        </p:spPr>
        <p:txBody>
          <a:bodyPr/>
          <a:lstStyle/>
          <a:p>
            <a:r>
              <a:rPr lang="es-CO" sz="1800" b="1" dirty="0" smtClean="0"/>
              <a:t>ESTRATEGIAS:</a:t>
            </a:r>
          </a:p>
          <a:p>
            <a:pPr marL="0" indent="0">
              <a:buNone/>
            </a:pPr>
            <a:r>
              <a:rPr lang="es-CO" sz="1800" b="1" dirty="0" smtClean="0"/>
              <a:t>III. SENSIBILIZACIÒN, FORMACIÒN Y CAPACITACIÓN EN LA PLATAFORMA ESTRATÈGICA DEL SISTEMA DE GESTIÒN AMBIENTAL:</a:t>
            </a:r>
            <a:endParaRPr lang="es-CO" sz="1800" dirty="0" smtClean="0"/>
          </a:p>
          <a:p>
            <a:pPr marL="0" indent="0">
              <a:buNone/>
            </a:pPr>
            <a:endParaRPr lang="es-CO" sz="1600" b="1" dirty="0" smtClean="0"/>
          </a:p>
          <a:p>
            <a:pPr marL="0" indent="0">
              <a:buNone/>
            </a:pPr>
            <a:r>
              <a:rPr lang="es-CO" sz="1600" b="1" dirty="0" smtClean="0"/>
              <a:t>ALCANCE Y ACTIVIDADES:</a:t>
            </a:r>
            <a:endParaRPr lang="es-CO" sz="1600" dirty="0"/>
          </a:p>
          <a:p>
            <a:r>
              <a:rPr lang="es-CO" sz="1600" dirty="0"/>
              <a:t>Diagnóstico del estado actual del SGA en cada Consejo Seccional, mediante una encuesta virtual a cada uno de los Consejos Seccionales </a:t>
            </a:r>
          </a:p>
          <a:p>
            <a:r>
              <a:rPr lang="es-CO" sz="1600" dirty="0"/>
              <a:t>Elaboración de un plan de intervención con base en los resultados del diagnóstico que incluye actividades de sensibilización y capacitación. </a:t>
            </a:r>
          </a:p>
          <a:p>
            <a:r>
              <a:rPr lang="es-CO" sz="1600" dirty="0"/>
              <a:t>Capacitación orientada a la sensibilización, concienciación y concientización de la cultura ambiental, en 7 ciudades región, con la participación delos responsables de las Dependencias Administrativas del Consejo Superior de la Judicatura sobre la Norma NTC ISO 14001:2015, </a:t>
            </a:r>
          </a:p>
          <a:p>
            <a:r>
              <a:rPr lang="es-CO" sz="1600" dirty="0" smtClean="0"/>
              <a:t>Elaboración de los </a:t>
            </a:r>
            <a:r>
              <a:rPr lang="es-CO" sz="1600" dirty="0"/>
              <a:t>planes de control de aspectos e impactos ambientales de las Dependencias del Consejo Superior de la Judicatura y su articulación con la NTC 6256:2018 Rama Judicial. Sistema de Gestión de la Calidad y Ambiental para las Corporaciones y/o Dependencias de la Rama Judicial. Requisitos, y la GTC 286:2018 Rama Judicial. Directrices para dar cumplimiento al Sistema de Gestión de la Calidad y Ambiental para las Corporaciones y/o dependencias de la Rama Judicial. Requisitos </a:t>
            </a:r>
          </a:p>
          <a:p>
            <a:r>
              <a:rPr lang="es-CO" sz="1600" dirty="0"/>
              <a:t>Una Visita in situ de dos días a los 24 Consejos Seccionales de la Judicatura, Dependencias del Consejo Superior de la Judicatura, para verificar el cumplimiento de la NTC 14001:2015 y los planes de control de los aspectos e impactos ambientales identificados en el SIGCMA. Incluye la realización de un Taller de sensibilización en campo del SGA para cada seccional. </a:t>
            </a:r>
          </a:p>
          <a:p>
            <a:r>
              <a:rPr lang="es-CO" sz="1600" dirty="0"/>
              <a:t>Durante todo el proyecto se hará seguimiento mensual al cumplimiento de los objetivos del proyecto. </a:t>
            </a:r>
          </a:p>
          <a:p>
            <a:pPr marL="0" indent="0">
              <a:buNone/>
            </a:pPr>
            <a:endParaRPr lang="es-CO" sz="1600" dirty="0" smtClean="0"/>
          </a:p>
        </p:txBody>
      </p:sp>
    </p:spTree>
    <p:extLst>
      <p:ext uri="{BB962C8B-B14F-4D97-AF65-F5344CB8AC3E}">
        <p14:creationId xmlns:p14="http://schemas.microsoft.com/office/powerpoint/2010/main" val="1100598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0"/>
            <a:ext cx="8316416" cy="6858000"/>
          </a:xfrm>
        </p:spPr>
        <p:txBody>
          <a:bodyPr/>
          <a:lstStyle/>
          <a:p>
            <a:r>
              <a:rPr lang="es-CO" sz="1800" b="1" dirty="0" smtClean="0"/>
              <a:t>ESTRATEGIAS:</a:t>
            </a:r>
          </a:p>
          <a:p>
            <a:pPr marL="0" indent="0">
              <a:buNone/>
            </a:pPr>
            <a:r>
              <a:rPr lang="es-CO" sz="1800" b="1" dirty="0" smtClean="0"/>
              <a:t>IV.  CAPACITACIÒN, SENSIBILIZACIÒN E IMPLEMENTACIÒN DEL SIGCMA (Ampliación):</a:t>
            </a:r>
          </a:p>
          <a:p>
            <a:pPr marL="0" indent="0">
              <a:buNone/>
            </a:pPr>
            <a:r>
              <a:rPr lang="es-CO" sz="1800" b="1" dirty="0" smtClean="0"/>
              <a:t>Actividades:</a:t>
            </a:r>
          </a:p>
          <a:p>
            <a:pPr marL="0" indent="0">
              <a:buNone/>
            </a:pPr>
            <a:endParaRPr lang="es-CO" sz="1800" dirty="0" smtClean="0"/>
          </a:p>
          <a:p>
            <a:pPr marL="0" indent="0">
              <a:buNone/>
            </a:pPr>
            <a:endParaRPr lang="es-CO" dirty="0" smtClean="0"/>
          </a:p>
          <a:p>
            <a:pPr marL="0" indent="0">
              <a:buNone/>
            </a:pPr>
            <a:endParaRPr lang="es-CO" dirty="0" smtClean="0"/>
          </a:p>
        </p:txBody>
      </p:sp>
      <p:pic>
        <p:nvPicPr>
          <p:cNvPr id="3" name="Imagen 2"/>
          <p:cNvPicPr>
            <a:picLocks noChangeAspect="1"/>
          </p:cNvPicPr>
          <p:nvPr/>
        </p:nvPicPr>
        <p:blipFill>
          <a:blip r:embed="rId2"/>
          <a:stretch>
            <a:fillRect/>
          </a:stretch>
        </p:blipFill>
        <p:spPr>
          <a:xfrm>
            <a:off x="863588" y="980728"/>
            <a:ext cx="8244408" cy="5877272"/>
          </a:xfrm>
          <a:prstGeom prst="rect">
            <a:avLst/>
          </a:prstGeom>
        </p:spPr>
      </p:pic>
    </p:spTree>
    <p:extLst>
      <p:ext uri="{BB962C8B-B14F-4D97-AF65-F5344CB8AC3E}">
        <p14:creationId xmlns:p14="http://schemas.microsoft.com/office/powerpoint/2010/main" val="38290682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0"/>
            <a:ext cx="8316416" cy="6858000"/>
          </a:xfrm>
        </p:spPr>
        <p:txBody>
          <a:bodyPr/>
          <a:lstStyle/>
          <a:p>
            <a:pPr marL="0" indent="0">
              <a:buNone/>
            </a:pPr>
            <a:r>
              <a:rPr lang="es-CO" sz="1800" dirty="0" smtClean="0"/>
              <a:t>2. Cobertura:</a:t>
            </a:r>
          </a:p>
          <a:p>
            <a:pPr marL="0" indent="0">
              <a:buNone/>
            </a:pPr>
            <a:endParaRPr lang="es-CO" dirty="0" smtClean="0"/>
          </a:p>
          <a:p>
            <a:pPr marL="0" indent="0">
              <a:buNone/>
            </a:pPr>
            <a:endParaRPr lang="es-CO" dirty="0" smtClean="0"/>
          </a:p>
        </p:txBody>
      </p:sp>
      <p:pic>
        <p:nvPicPr>
          <p:cNvPr id="3" name="Imagen 2"/>
          <p:cNvPicPr>
            <a:picLocks noChangeAspect="1"/>
          </p:cNvPicPr>
          <p:nvPr/>
        </p:nvPicPr>
        <p:blipFill>
          <a:blip r:embed="rId2"/>
          <a:stretch>
            <a:fillRect/>
          </a:stretch>
        </p:blipFill>
        <p:spPr>
          <a:xfrm>
            <a:off x="827584" y="620688"/>
            <a:ext cx="8316415" cy="6237311"/>
          </a:xfrm>
          <a:prstGeom prst="rect">
            <a:avLst/>
          </a:prstGeom>
        </p:spPr>
      </p:pic>
    </p:spTree>
    <p:extLst>
      <p:ext uri="{BB962C8B-B14F-4D97-AF65-F5344CB8AC3E}">
        <p14:creationId xmlns:p14="http://schemas.microsoft.com/office/powerpoint/2010/main" val="2378025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0"/>
            <a:ext cx="8316416" cy="6858000"/>
          </a:xfrm>
        </p:spPr>
        <p:txBody>
          <a:bodyPr/>
          <a:lstStyle/>
          <a:p>
            <a:pPr marL="0" indent="0">
              <a:buNone/>
            </a:pPr>
            <a:endParaRPr lang="es-CO" sz="1800" b="1" dirty="0" smtClean="0"/>
          </a:p>
          <a:p>
            <a:pPr marL="0" indent="0">
              <a:buNone/>
            </a:pPr>
            <a:endParaRPr lang="es-CO" sz="1800" b="1" dirty="0" smtClean="0"/>
          </a:p>
          <a:p>
            <a:pPr marL="0" indent="0">
              <a:buNone/>
            </a:pPr>
            <a:r>
              <a:rPr lang="es-CO" sz="1800" b="1" dirty="0" smtClean="0"/>
              <a:t>V: ESTRATEGIA: CERTIFICACIÓN: </a:t>
            </a:r>
          </a:p>
          <a:p>
            <a:pPr marL="0" indent="0">
              <a:buNone/>
            </a:pPr>
            <a:endParaRPr lang="es-CO" sz="1800" b="1" dirty="0" smtClean="0"/>
          </a:p>
          <a:p>
            <a:pPr marL="0" indent="0">
              <a:buNone/>
            </a:pPr>
            <a:r>
              <a:rPr lang="es-CO" sz="1800" b="1" dirty="0" smtClean="0"/>
              <a:t>Actividades:</a:t>
            </a:r>
          </a:p>
          <a:p>
            <a:pPr marL="0" indent="0">
              <a:buNone/>
            </a:pPr>
            <a:endParaRPr lang="es-CO" sz="1800" b="1" dirty="0" smtClean="0"/>
          </a:p>
          <a:p>
            <a:pPr marL="0" indent="0">
              <a:buNone/>
            </a:pPr>
            <a:r>
              <a:rPr lang="es-CO" sz="1800" b="1" dirty="0" smtClean="0"/>
              <a:t>1) Auditoría de recertificación norma: NTC ISO: 9001:2015:  </a:t>
            </a:r>
          </a:p>
          <a:p>
            <a:pPr marL="0" indent="0">
              <a:buNone/>
            </a:pPr>
            <a:endParaRPr lang="es-CO" sz="1800" b="1" dirty="0" smtClean="0"/>
          </a:p>
          <a:p>
            <a:pPr>
              <a:buAutoNum type="alphaLcParenR"/>
            </a:pPr>
            <a:r>
              <a:rPr lang="es-CO" sz="1800" b="1" dirty="0" smtClean="0"/>
              <a:t>Lo actualmente certificado;</a:t>
            </a:r>
          </a:p>
          <a:p>
            <a:pPr>
              <a:buAutoNum type="alphaLcParenR"/>
            </a:pPr>
            <a:r>
              <a:rPr lang="es-CO" sz="1800" b="1" dirty="0" smtClean="0"/>
              <a:t>Ampliación- quienes cumplan con las condiciones;</a:t>
            </a:r>
          </a:p>
          <a:p>
            <a:pPr marL="0" indent="0">
              <a:buNone/>
            </a:pPr>
            <a:endParaRPr lang="es-CO" sz="1800" b="1" dirty="0"/>
          </a:p>
          <a:p>
            <a:pPr marL="0" indent="0">
              <a:buNone/>
            </a:pPr>
            <a:r>
              <a:rPr lang="es-CO" sz="1800" b="1" dirty="0" smtClean="0"/>
              <a:t>2) Auditoría de certificación: seguimiento norma NTC ISO 14001:2015:</a:t>
            </a:r>
          </a:p>
          <a:p>
            <a:pPr marL="0" indent="0">
              <a:buNone/>
            </a:pPr>
            <a:endParaRPr lang="es-CO" sz="1800" b="1" dirty="0"/>
          </a:p>
          <a:p>
            <a:pPr>
              <a:buAutoNum type="alphaLcParenR"/>
            </a:pPr>
            <a:r>
              <a:rPr lang="es-CO" sz="1800" b="1" dirty="0" smtClean="0"/>
              <a:t>Lo actualmente certificado;</a:t>
            </a:r>
          </a:p>
          <a:p>
            <a:pPr>
              <a:buAutoNum type="alphaLcParenR"/>
            </a:pPr>
            <a:r>
              <a:rPr lang="es-CO" sz="1800" b="1" dirty="0" smtClean="0"/>
              <a:t>No habrá ampliación.</a:t>
            </a:r>
          </a:p>
          <a:p>
            <a:pPr>
              <a:buAutoNum type="arabicParenR"/>
            </a:pPr>
            <a:endParaRPr lang="es-CO" sz="1800" b="1" dirty="0"/>
          </a:p>
          <a:p>
            <a:pPr marL="0" indent="0">
              <a:buNone/>
            </a:pPr>
            <a:endParaRPr lang="es-CO" sz="1800" b="1" dirty="0" smtClean="0"/>
          </a:p>
          <a:p>
            <a:pPr marL="0" indent="0">
              <a:buNone/>
            </a:pPr>
            <a:endParaRPr lang="es-CO" sz="1600" dirty="0" smtClean="0"/>
          </a:p>
        </p:txBody>
      </p:sp>
    </p:spTree>
    <p:extLst>
      <p:ext uri="{BB962C8B-B14F-4D97-AF65-F5344CB8AC3E}">
        <p14:creationId xmlns:p14="http://schemas.microsoft.com/office/powerpoint/2010/main" val="4058217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3568" y="2204864"/>
            <a:ext cx="8229600" cy="2908920"/>
          </a:xfrm>
        </p:spPr>
        <p:txBody>
          <a:bodyPr/>
          <a:lstStyle/>
          <a:p>
            <a:pPr marL="0" indent="0" algn="ctr">
              <a:buNone/>
            </a:pPr>
            <a:r>
              <a:rPr lang="es-ES" sz="4500" dirty="0" smtClean="0">
                <a:latin typeface="Arial" panose="020B0604020202020204" pitchFamily="34" charset="0"/>
                <a:cs typeface="Arial" panose="020B0604020202020204" pitchFamily="34" charset="0"/>
              </a:rPr>
              <a:t>    INFORME </a:t>
            </a:r>
            <a:r>
              <a:rPr lang="es-ES" sz="4500" dirty="0">
                <a:latin typeface="Arial" panose="020B0604020202020204" pitchFamily="34" charset="0"/>
                <a:cs typeface="Arial" panose="020B0604020202020204" pitchFamily="34" charset="0"/>
              </a:rPr>
              <a:t>DE GESTION 2018</a:t>
            </a:r>
          </a:p>
        </p:txBody>
      </p:sp>
    </p:spTree>
    <p:extLst>
      <p:ext uri="{BB962C8B-B14F-4D97-AF65-F5344CB8AC3E}">
        <p14:creationId xmlns:p14="http://schemas.microsoft.com/office/powerpoint/2010/main" val="10463115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0"/>
            <a:ext cx="8316416" cy="6858000"/>
          </a:xfrm>
        </p:spPr>
        <p:txBody>
          <a:bodyPr/>
          <a:lstStyle/>
          <a:p>
            <a:pPr marL="0" indent="0">
              <a:buNone/>
            </a:pPr>
            <a:endParaRPr lang="es-CO" sz="1800" b="1" dirty="0" smtClean="0"/>
          </a:p>
          <a:p>
            <a:pPr marL="0" indent="0">
              <a:buNone/>
            </a:pPr>
            <a:endParaRPr lang="es-CO" sz="1800" b="1" dirty="0" smtClean="0"/>
          </a:p>
          <a:p>
            <a:pPr marL="0" indent="0">
              <a:buNone/>
            </a:pPr>
            <a:r>
              <a:rPr lang="es-CO" sz="1800" b="1" dirty="0" smtClean="0"/>
              <a:t>V: ESTRATEGIA: CERTTIFICACIÒN DEL SIGCMA.</a:t>
            </a:r>
          </a:p>
          <a:p>
            <a:pPr marL="0" indent="0">
              <a:buNone/>
            </a:pPr>
            <a:endParaRPr lang="es-CO" sz="1800" b="1" dirty="0" smtClean="0"/>
          </a:p>
          <a:p>
            <a:pPr marL="0" indent="0">
              <a:buNone/>
            </a:pPr>
            <a:r>
              <a:rPr lang="es-CO" sz="1800" b="1" dirty="0" smtClean="0"/>
              <a:t>Actividades:</a:t>
            </a:r>
          </a:p>
          <a:p>
            <a:pPr marL="0" indent="0">
              <a:buNone/>
            </a:pPr>
            <a:endParaRPr lang="es-CO" sz="1800" b="1" dirty="0" smtClean="0"/>
          </a:p>
          <a:p>
            <a:pPr marL="0" indent="0">
              <a:buNone/>
            </a:pPr>
            <a:r>
              <a:rPr lang="es-CO" sz="1800" b="1" dirty="0" smtClean="0"/>
              <a:t>1) Auditoría de recertificación norma: NTC ISO: 9001:2015:  </a:t>
            </a:r>
          </a:p>
          <a:p>
            <a:pPr marL="0" indent="0">
              <a:buNone/>
            </a:pPr>
            <a:endParaRPr lang="es-CO" sz="1800" b="1" dirty="0" smtClean="0"/>
          </a:p>
          <a:p>
            <a:pPr>
              <a:buAutoNum type="alphaLcParenR"/>
            </a:pPr>
            <a:r>
              <a:rPr lang="es-CO" sz="1800" b="1" dirty="0" smtClean="0"/>
              <a:t>Lo actualmente certificado;</a:t>
            </a:r>
          </a:p>
          <a:p>
            <a:pPr>
              <a:buAutoNum type="alphaLcParenR"/>
            </a:pPr>
            <a:r>
              <a:rPr lang="es-CO" sz="1800" b="1" dirty="0" smtClean="0"/>
              <a:t>Ampliación- quienes cumplan con las condiciones;</a:t>
            </a:r>
          </a:p>
          <a:p>
            <a:pPr marL="0" indent="0">
              <a:buNone/>
            </a:pPr>
            <a:endParaRPr lang="es-CO" sz="1800" b="1" dirty="0"/>
          </a:p>
          <a:p>
            <a:pPr marL="0" indent="0">
              <a:buNone/>
            </a:pPr>
            <a:r>
              <a:rPr lang="es-CO" sz="1800" b="1" dirty="0" smtClean="0"/>
              <a:t>2) Auditoría de certificación: seguimiento norma NTC ISO 14001:2015:</a:t>
            </a:r>
          </a:p>
          <a:p>
            <a:pPr marL="0" indent="0">
              <a:buNone/>
            </a:pPr>
            <a:endParaRPr lang="es-CO" sz="1800" b="1" dirty="0"/>
          </a:p>
          <a:p>
            <a:pPr>
              <a:buAutoNum type="alphaLcParenR"/>
            </a:pPr>
            <a:r>
              <a:rPr lang="es-CO" sz="1800" b="1" dirty="0" smtClean="0"/>
              <a:t>Lo actualmente certificado;</a:t>
            </a:r>
          </a:p>
          <a:p>
            <a:pPr>
              <a:buAutoNum type="alphaLcParenR"/>
            </a:pPr>
            <a:r>
              <a:rPr lang="es-CO" sz="1800" b="1" dirty="0" smtClean="0"/>
              <a:t>No habrá ampliación.</a:t>
            </a:r>
          </a:p>
          <a:p>
            <a:pPr>
              <a:buAutoNum type="arabicParenR"/>
            </a:pPr>
            <a:endParaRPr lang="es-CO" sz="1800" b="1" dirty="0"/>
          </a:p>
          <a:p>
            <a:pPr marL="0" indent="0">
              <a:buNone/>
            </a:pPr>
            <a:endParaRPr lang="es-CO" sz="1800" b="1" dirty="0" smtClean="0"/>
          </a:p>
          <a:p>
            <a:pPr marL="0" indent="0">
              <a:buNone/>
            </a:pPr>
            <a:endParaRPr lang="es-CO" sz="1600" dirty="0" smtClean="0"/>
          </a:p>
        </p:txBody>
      </p:sp>
    </p:spTree>
    <p:extLst>
      <p:ext uri="{BB962C8B-B14F-4D97-AF65-F5344CB8AC3E}">
        <p14:creationId xmlns:p14="http://schemas.microsoft.com/office/powerpoint/2010/main" val="3526705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0"/>
            <a:ext cx="8316416" cy="6858000"/>
          </a:xfrm>
        </p:spPr>
        <p:txBody>
          <a:bodyPr/>
          <a:lstStyle/>
          <a:p>
            <a:pPr marL="0" indent="0">
              <a:buNone/>
            </a:pPr>
            <a:endParaRPr lang="es-CO" sz="1800" b="1" dirty="0" smtClean="0"/>
          </a:p>
          <a:p>
            <a:pPr marL="0" indent="0">
              <a:buNone/>
            </a:pPr>
            <a:r>
              <a:rPr lang="es-CO" sz="1800" b="1" dirty="0" smtClean="0"/>
              <a:t>V: ESTRATEGIA: NORMALIZACIÒN Y ESTANDARIZACIÒN.</a:t>
            </a:r>
          </a:p>
          <a:p>
            <a:pPr marL="0" indent="0">
              <a:buNone/>
            </a:pPr>
            <a:r>
              <a:rPr lang="es-CO" sz="1800" b="1" dirty="0" smtClean="0"/>
              <a:t>Actividades:</a:t>
            </a:r>
          </a:p>
          <a:p>
            <a:pPr marL="0" indent="0">
              <a:buNone/>
            </a:pPr>
            <a:endParaRPr lang="es-CO" sz="1800" b="1" dirty="0" smtClean="0"/>
          </a:p>
          <a:p>
            <a:pPr marL="0" indent="0">
              <a:buNone/>
            </a:pPr>
            <a:endParaRPr lang="es-CO" sz="1800" b="1" dirty="0" smtClean="0"/>
          </a:p>
          <a:p>
            <a:pPr marL="0" indent="0">
              <a:buNone/>
            </a:pPr>
            <a:endParaRPr lang="es-CO" sz="1800" b="1" dirty="0"/>
          </a:p>
          <a:p>
            <a:pPr marL="0" indent="0">
              <a:buNone/>
            </a:pPr>
            <a:endParaRPr lang="es-CO" sz="1800" b="1" dirty="0" smtClean="0"/>
          </a:p>
          <a:p>
            <a:pPr marL="0" indent="0">
              <a:buNone/>
            </a:pPr>
            <a:endParaRPr lang="es-CO" sz="1600" dirty="0" smtClean="0"/>
          </a:p>
        </p:txBody>
      </p:sp>
      <p:sp>
        <p:nvSpPr>
          <p:cNvPr id="5" name="Rectángulo 4"/>
          <p:cNvSpPr/>
          <p:nvPr/>
        </p:nvSpPr>
        <p:spPr>
          <a:xfrm>
            <a:off x="899592" y="908720"/>
            <a:ext cx="8172400" cy="5736763"/>
          </a:xfrm>
          <a:prstGeom prst="rect">
            <a:avLst/>
          </a:prstGeom>
        </p:spPr>
        <p:txBody>
          <a:bodyPr wrap="square">
            <a:spAutoFit/>
          </a:bodyPr>
          <a:lstStyle/>
          <a:p>
            <a:pPr algn="just">
              <a:lnSpc>
                <a:spcPct val="117000"/>
              </a:lnSpc>
              <a:spcBef>
                <a:spcPts val="600"/>
              </a:spcBef>
              <a:spcAft>
                <a:spcPts val="600"/>
              </a:spcAft>
            </a:pPr>
            <a:r>
              <a:rPr lang="es-CO" dirty="0">
                <a:latin typeface="Book Antiqua" panose="02040602050305030304" pitchFamily="18" charset="0"/>
                <a:ea typeface="Calibri" panose="020F0502020204030204" pitchFamily="34" charset="0"/>
                <a:cs typeface="Arial" panose="020B0604020202020204" pitchFamily="34" charset="0"/>
              </a:rPr>
              <a:t>El Consejo Superior de la Judicatura desde 2008, ha venido implementando el Sistema Integrado de Gestión y año a año ha venido certificándose.  El Sistema de Gestión de la Calidad es un instrumento de gerencia pública que permite a las organizaciones cumplir con las políticas, los planes, los programas y los proyectos que le permitan cumplir su misión. En este sentido, el Consejo Superior de la Judicatura en el año 2014 adoptó la política de calidad mediante Acuerdo PSAACSJ 14-10161 y se comprometió a: Establecer, documentar, implantar, mantener y mejorar el Sistema Integrado de Gestión y Control de la Calidad y del Medio Ambiente -“SIGCMA” en todas sus dependencias, del nivel central y seccional y en los despachos judiciales, de conformidad con los objetivos y metas establecidas con orientación a la satisfacción de sus usuarios, la preservación del medio ambiente y la generación de controles efectivos, que le permitan el cumplimiento de su misión institucional.</a:t>
            </a:r>
            <a:endParaRPr lang="es-CO"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7000"/>
              </a:lnSpc>
              <a:spcBef>
                <a:spcPts val="600"/>
              </a:spcBef>
              <a:spcAft>
                <a:spcPts val="600"/>
              </a:spcAft>
            </a:pPr>
            <a:r>
              <a:rPr lang="es-CO" dirty="0">
                <a:latin typeface="Book Antiqua" panose="02040602050305030304" pitchFamily="18" charset="0"/>
                <a:ea typeface="Calibri" panose="020F0502020204030204" pitchFamily="34" charset="0"/>
                <a:cs typeface="Arial" panose="020B0604020202020204" pitchFamily="34" charset="0"/>
              </a:rPr>
              <a:t>La finalidad del programa es la de contribuir al cumplimiento a la Política de Calidad del SIGCMA a través de procesos de capacitación y formación de los Servidores Judiciales tanto a nivel central como seccional, durante la vigencia 2019.</a:t>
            </a:r>
            <a:endParaRPr lang="es-CO"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66270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0"/>
            <a:ext cx="8316416" cy="6858000"/>
          </a:xfrm>
        </p:spPr>
        <p:txBody>
          <a:bodyPr/>
          <a:lstStyle/>
          <a:p>
            <a:pPr marL="0" indent="0">
              <a:buNone/>
            </a:pPr>
            <a:endParaRPr lang="es-CO" sz="1800" b="1" dirty="0" smtClean="0"/>
          </a:p>
          <a:p>
            <a:pPr marL="0" indent="0">
              <a:buNone/>
            </a:pPr>
            <a:r>
              <a:rPr lang="es-CO" sz="1800" b="1" dirty="0" smtClean="0"/>
              <a:t>V: ESTRATEGIA: NORMALIZACIÒN Y ESTANDARIZACIÒN: TALLERES TEMÀTICOS.</a:t>
            </a:r>
          </a:p>
          <a:p>
            <a:pPr marL="0" indent="0">
              <a:buNone/>
            </a:pPr>
            <a:r>
              <a:rPr lang="es-CO" sz="1800" b="1" dirty="0" smtClean="0"/>
              <a:t>Actividades:</a:t>
            </a:r>
          </a:p>
          <a:p>
            <a:pPr marL="0" indent="0">
              <a:buNone/>
            </a:pPr>
            <a:endParaRPr lang="es-CO" sz="1800" b="1" dirty="0" smtClean="0"/>
          </a:p>
          <a:p>
            <a:pPr marL="0" indent="0">
              <a:buNone/>
            </a:pPr>
            <a:endParaRPr lang="es-CO" sz="1800" b="1" dirty="0"/>
          </a:p>
          <a:p>
            <a:pPr marL="0" indent="0">
              <a:buNone/>
            </a:pPr>
            <a:endParaRPr lang="es-CO" sz="1800" b="1" dirty="0" smtClean="0"/>
          </a:p>
          <a:p>
            <a:pPr marL="0" indent="0">
              <a:buNone/>
            </a:pPr>
            <a:endParaRPr lang="es-CO" sz="1600" dirty="0" smtClean="0"/>
          </a:p>
        </p:txBody>
      </p:sp>
      <p:graphicFrame>
        <p:nvGraphicFramePr>
          <p:cNvPr id="4" name="Tabla 3"/>
          <p:cNvGraphicFramePr>
            <a:graphicFrameLocks noGrp="1"/>
          </p:cNvGraphicFramePr>
          <p:nvPr>
            <p:extLst>
              <p:ext uri="{D42A27DB-BD31-4B8C-83A1-F6EECF244321}">
                <p14:modId xmlns:p14="http://schemas.microsoft.com/office/powerpoint/2010/main" val="2835179595"/>
              </p:ext>
            </p:extLst>
          </p:nvPr>
        </p:nvGraphicFramePr>
        <p:xfrm>
          <a:off x="827584" y="1124745"/>
          <a:ext cx="8316415" cy="5616622"/>
        </p:xfrm>
        <a:graphic>
          <a:graphicData uri="http://schemas.openxmlformats.org/drawingml/2006/table">
            <a:tbl>
              <a:tblPr firstRow="1" firstCol="1" bandRow="1">
                <a:tableStyleId>{5C22544A-7EE6-4342-B048-85BDC9FD1C3A}</a:tableStyleId>
              </a:tblPr>
              <a:tblGrid>
                <a:gridCol w="5231750"/>
                <a:gridCol w="1903109"/>
                <a:gridCol w="590778"/>
                <a:gridCol w="590778"/>
              </a:tblGrid>
              <a:tr h="1098517">
                <a:tc>
                  <a:txBody>
                    <a:bodyPr/>
                    <a:lstStyle/>
                    <a:p>
                      <a:pPr algn="ctr">
                        <a:lnSpc>
                          <a:spcPct val="117000"/>
                        </a:lnSpc>
                        <a:spcBef>
                          <a:spcPts val="600"/>
                        </a:spcBef>
                        <a:spcAft>
                          <a:spcPts val="600"/>
                        </a:spcAft>
                      </a:pPr>
                      <a:r>
                        <a:rPr lang="es-CO" sz="900" dirty="0">
                          <a:effectLst/>
                        </a:rPr>
                        <a:t>NOMBRE DEL ACTO ACADÉMICO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7000"/>
                        </a:lnSpc>
                        <a:spcBef>
                          <a:spcPts val="600"/>
                        </a:spcBef>
                        <a:spcAft>
                          <a:spcPts val="600"/>
                        </a:spcAft>
                      </a:pPr>
                      <a:r>
                        <a:rPr lang="es-CO" sz="900">
                          <a:effectLst/>
                        </a:rPr>
                        <a:t>TEMAS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7000"/>
                        </a:lnSpc>
                        <a:spcBef>
                          <a:spcPts val="600"/>
                        </a:spcBef>
                        <a:spcAft>
                          <a:spcPts val="600"/>
                        </a:spcAft>
                      </a:pPr>
                      <a:r>
                        <a:rPr lang="es-CO" sz="900">
                          <a:effectLst/>
                        </a:rPr>
                        <a:t>SEDE DE REALIZACIÓN</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7000"/>
                        </a:lnSpc>
                        <a:spcBef>
                          <a:spcPts val="600"/>
                        </a:spcBef>
                        <a:spcAft>
                          <a:spcPts val="600"/>
                        </a:spcAft>
                      </a:pPr>
                      <a:r>
                        <a:rPr lang="es-CO" sz="900">
                          <a:effectLst/>
                        </a:rPr>
                        <a:t>POBLACIÓN</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14279">
                <a:tc>
                  <a:txBody>
                    <a:bodyPr/>
                    <a:lstStyle/>
                    <a:p>
                      <a:pPr algn="ctr">
                        <a:lnSpc>
                          <a:spcPct val="117000"/>
                        </a:lnSpc>
                        <a:spcBef>
                          <a:spcPts val="600"/>
                        </a:spcBef>
                        <a:spcAft>
                          <a:spcPts val="600"/>
                        </a:spcAft>
                      </a:pPr>
                      <a:r>
                        <a:rPr lang="es-CO" sz="1100">
                          <a:effectLst/>
                        </a:rPr>
                        <a:t>MESA TEMÁTICA 1: SIGCMA-SGA (SISTEMA DE GESTIÓN AMBIENTAL)</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17000"/>
                        </a:lnSpc>
                        <a:spcBef>
                          <a:spcPts val="600"/>
                        </a:spcBef>
                        <a:spcAft>
                          <a:spcPts val="600"/>
                        </a:spcAft>
                      </a:pPr>
                      <a:r>
                        <a:rPr lang="es-CO" sz="1100" dirty="0">
                          <a:effectLst/>
                        </a:rPr>
                        <a:t>NORMALIZACIÒN Y </a:t>
                      </a:r>
                    </a:p>
                    <a:p>
                      <a:pPr algn="ctr">
                        <a:lnSpc>
                          <a:spcPct val="117000"/>
                        </a:lnSpc>
                        <a:spcBef>
                          <a:spcPts val="600"/>
                        </a:spcBef>
                        <a:spcAft>
                          <a:spcPts val="600"/>
                        </a:spcAft>
                      </a:pPr>
                      <a:r>
                        <a:rPr lang="es-CO" sz="1100" dirty="0" smtClean="0">
                          <a:effectLst/>
                        </a:rPr>
                        <a:t>ESTANDARIZACIÒN:</a:t>
                      </a:r>
                    </a:p>
                    <a:p>
                      <a:pPr algn="ctr"/>
                      <a:r>
                        <a:rPr lang="es-CO" sz="1100" kern="1200" dirty="0" smtClean="0">
                          <a:solidFill>
                            <a:schemeClr val="dk1"/>
                          </a:solidFill>
                          <a:effectLst/>
                          <a:latin typeface="+mn-lt"/>
                          <a:ea typeface="+mn-ea"/>
                          <a:cs typeface="+mn-cs"/>
                        </a:rPr>
                        <a:t>ISO 9001:2015</a:t>
                      </a:r>
                    </a:p>
                    <a:p>
                      <a:pPr algn="ctr"/>
                      <a:r>
                        <a:rPr lang="es-CO" sz="1100" kern="1200" dirty="0" smtClean="0">
                          <a:solidFill>
                            <a:schemeClr val="dk1"/>
                          </a:solidFill>
                          <a:effectLst/>
                          <a:latin typeface="+mn-lt"/>
                          <a:ea typeface="+mn-ea"/>
                          <a:cs typeface="+mn-cs"/>
                        </a:rPr>
                        <a:t>ISO 14001: 2015</a:t>
                      </a:r>
                    </a:p>
                    <a:p>
                      <a:pPr algn="ctr"/>
                      <a:r>
                        <a:rPr lang="es-CO" sz="1100" kern="1200" dirty="0" smtClean="0">
                          <a:solidFill>
                            <a:schemeClr val="dk1"/>
                          </a:solidFill>
                          <a:effectLst/>
                          <a:latin typeface="+mn-lt"/>
                          <a:ea typeface="+mn-ea"/>
                          <a:cs typeface="+mn-cs"/>
                        </a:rPr>
                        <a:t>ISO 45000:2018</a:t>
                      </a:r>
                    </a:p>
                    <a:p>
                      <a:pPr marL="0" marR="0" indent="0" algn="ctr" defTabSz="914400" rtl="0" eaLnBrk="1" fontAlgn="auto" latinLnBrk="0" hangingPunct="1">
                        <a:lnSpc>
                          <a:spcPct val="100000"/>
                        </a:lnSpc>
                        <a:spcBef>
                          <a:spcPts val="0"/>
                        </a:spcBef>
                        <a:spcAft>
                          <a:spcPts val="0"/>
                        </a:spcAft>
                        <a:buClrTx/>
                        <a:buSzTx/>
                        <a:buFontTx/>
                        <a:buNone/>
                        <a:tabLst/>
                        <a:defRPr/>
                      </a:pPr>
                      <a:r>
                        <a:rPr lang="es-ES" sz="1100" dirty="0" smtClean="0"/>
                        <a:t>NTC 6256:2018 y </a:t>
                      </a:r>
                    </a:p>
                    <a:p>
                      <a:pPr marL="0" marR="0" indent="0" algn="ctr" defTabSz="914400" rtl="0" eaLnBrk="1" fontAlgn="auto" latinLnBrk="0" hangingPunct="1">
                        <a:lnSpc>
                          <a:spcPct val="100000"/>
                        </a:lnSpc>
                        <a:spcBef>
                          <a:spcPts val="0"/>
                        </a:spcBef>
                        <a:spcAft>
                          <a:spcPts val="0"/>
                        </a:spcAft>
                        <a:buClrTx/>
                        <a:buSzTx/>
                        <a:buFontTx/>
                        <a:buNone/>
                        <a:tabLst/>
                        <a:defRPr/>
                      </a:pPr>
                      <a:r>
                        <a:rPr lang="es-ES" sz="1100" dirty="0" smtClean="0"/>
                        <a:t>Guía Técnica de Calidad GTC 286:2018 </a:t>
                      </a:r>
                      <a:endParaRPr lang="es-CO" sz="1100" spc="10" dirty="0" smtClean="0">
                        <a:effectLst/>
                        <a:latin typeface="Arial Unicode MS" panose="020B0604020202020204" pitchFamily="34" charset="-128"/>
                        <a:ea typeface="Arial Unicode MS" panose="020B0604020202020204" pitchFamily="34" charset="-128"/>
                      </a:endParaRPr>
                    </a:p>
                    <a:p>
                      <a:pPr algn="ctr"/>
                      <a:endParaRPr lang="es-CO" sz="1100" kern="1200" dirty="0" smtClean="0">
                        <a:solidFill>
                          <a:schemeClr val="dk1"/>
                        </a:solidFill>
                        <a:effectLst/>
                        <a:latin typeface="+mn-lt"/>
                        <a:ea typeface="+mn-ea"/>
                        <a:cs typeface="+mn-cs"/>
                      </a:endParaRPr>
                    </a:p>
                    <a:p>
                      <a:pPr algn="ct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7000"/>
                        </a:lnSpc>
                        <a:spcBef>
                          <a:spcPts val="600"/>
                        </a:spcBef>
                        <a:spcAft>
                          <a:spcPts val="600"/>
                        </a:spcAft>
                      </a:pPr>
                      <a:r>
                        <a:rPr lang="es-CO" sz="900">
                          <a:effectLst/>
                        </a:rPr>
                        <a:t>Pereira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7000"/>
                        </a:lnSpc>
                        <a:spcBef>
                          <a:spcPts val="600"/>
                        </a:spcBef>
                        <a:spcAft>
                          <a:spcPts val="600"/>
                        </a:spcAft>
                      </a:pPr>
                      <a:r>
                        <a:rPr lang="es-CO" sz="900">
                          <a:effectLst/>
                        </a:rPr>
                        <a:t>80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067942">
                <a:tc>
                  <a:txBody>
                    <a:bodyPr/>
                    <a:lstStyle/>
                    <a:p>
                      <a:pPr algn="ctr">
                        <a:lnSpc>
                          <a:spcPct val="117000"/>
                        </a:lnSpc>
                        <a:spcBef>
                          <a:spcPts val="600"/>
                        </a:spcBef>
                        <a:spcAft>
                          <a:spcPts val="600"/>
                        </a:spcAft>
                      </a:pPr>
                      <a:r>
                        <a:rPr lang="es-CO" sz="1100">
                          <a:effectLst/>
                        </a:rPr>
                        <a:t>MESA TEMÁTICA 2: SIGCMA-NORMA Y GUÍA TÉCNICA DE LA RAMA JUDICIAL</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CO"/>
                    </a:p>
                  </a:txBody>
                  <a:tcPr/>
                </a:tc>
                <a:tc>
                  <a:txBody>
                    <a:bodyPr/>
                    <a:lstStyle/>
                    <a:p>
                      <a:pPr algn="ctr">
                        <a:lnSpc>
                          <a:spcPct val="117000"/>
                        </a:lnSpc>
                        <a:spcBef>
                          <a:spcPts val="600"/>
                        </a:spcBef>
                        <a:spcAft>
                          <a:spcPts val="600"/>
                        </a:spcAft>
                      </a:pPr>
                      <a:r>
                        <a:rPr lang="es-CO" sz="900">
                          <a:effectLst/>
                        </a:rPr>
                        <a:t>Santa Marta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7000"/>
                        </a:lnSpc>
                        <a:spcBef>
                          <a:spcPts val="600"/>
                        </a:spcBef>
                        <a:spcAft>
                          <a:spcPts val="600"/>
                        </a:spcAft>
                      </a:pPr>
                      <a:r>
                        <a:rPr lang="es-CO" sz="900">
                          <a:effectLst/>
                        </a:rPr>
                        <a:t>80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067942">
                <a:tc>
                  <a:txBody>
                    <a:bodyPr/>
                    <a:lstStyle/>
                    <a:p>
                      <a:pPr algn="ctr">
                        <a:lnSpc>
                          <a:spcPct val="117000"/>
                        </a:lnSpc>
                        <a:spcBef>
                          <a:spcPts val="600"/>
                        </a:spcBef>
                        <a:spcAft>
                          <a:spcPts val="600"/>
                        </a:spcAft>
                      </a:pPr>
                      <a:r>
                        <a:rPr lang="es-CO" sz="1100">
                          <a:effectLst/>
                        </a:rPr>
                        <a:t>MESA TEMÁTICA 3: NORMALIZACIÓN SIGCMA: SISTEMA PENAL ACUSATORIO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CO"/>
                    </a:p>
                  </a:txBody>
                  <a:tcPr/>
                </a:tc>
                <a:tc>
                  <a:txBody>
                    <a:bodyPr/>
                    <a:lstStyle/>
                    <a:p>
                      <a:pPr algn="ctr">
                        <a:lnSpc>
                          <a:spcPct val="117000"/>
                        </a:lnSpc>
                        <a:spcBef>
                          <a:spcPts val="600"/>
                        </a:spcBef>
                        <a:spcAft>
                          <a:spcPts val="600"/>
                        </a:spcAft>
                      </a:pPr>
                      <a:r>
                        <a:rPr lang="es-CO" sz="900">
                          <a:effectLst/>
                        </a:rPr>
                        <a:t>Medellín</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CO" sz="900">
                          <a:effectLst/>
                        </a:rPr>
                        <a:t>80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067942">
                <a:tc gridSpan="3">
                  <a:txBody>
                    <a:bodyPr/>
                    <a:lstStyle/>
                    <a:p>
                      <a:pPr algn="ctr">
                        <a:lnSpc>
                          <a:spcPct val="117000"/>
                        </a:lnSpc>
                        <a:spcBef>
                          <a:spcPts val="600"/>
                        </a:spcBef>
                        <a:spcAft>
                          <a:spcPts val="600"/>
                        </a:spcAft>
                      </a:pPr>
                      <a:r>
                        <a:rPr lang="es-CO" sz="900" dirty="0">
                          <a:effectLst/>
                        </a:rPr>
                        <a:t>TOTAL POBLACIÓN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CO"/>
                    </a:p>
                  </a:txBody>
                  <a:tcPr/>
                </a:tc>
                <a:tc hMerge="1">
                  <a:txBody>
                    <a:bodyPr/>
                    <a:lstStyle/>
                    <a:p>
                      <a:endParaRPr lang="es-CO"/>
                    </a:p>
                  </a:txBody>
                  <a:tcPr/>
                </a:tc>
                <a:tc>
                  <a:txBody>
                    <a:bodyPr/>
                    <a:lstStyle/>
                    <a:p>
                      <a:pPr algn="ctr">
                        <a:lnSpc>
                          <a:spcPct val="117000"/>
                        </a:lnSpc>
                        <a:spcBef>
                          <a:spcPts val="600"/>
                        </a:spcBef>
                        <a:spcAft>
                          <a:spcPts val="600"/>
                        </a:spcAft>
                      </a:pPr>
                      <a:r>
                        <a:rPr lang="es-CO" sz="900" dirty="0" smtClean="0">
                          <a:effectLst/>
                        </a:rPr>
                        <a:t>240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629010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0"/>
            <a:ext cx="8316416" cy="6858000"/>
          </a:xfrm>
        </p:spPr>
        <p:txBody>
          <a:bodyPr/>
          <a:lstStyle/>
          <a:p>
            <a:pPr marL="0" indent="0">
              <a:buNone/>
            </a:pPr>
            <a:endParaRPr lang="es-CO" sz="1800" b="1" dirty="0" smtClean="0"/>
          </a:p>
          <a:p>
            <a:pPr marL="0" indent="0">
              <a:buNone/>
            </a:pPr>
            <a:endParaRPr lang="es-CO" sz="1800" b="1" dirty="0" smtClean="0"/>
          </a:p>
          <a:p>
            <a:pPr marL="0" indent="0">
              <a:buNone/>
            </a:pPr>
            <a:endParaRPr lang="es-CO" sz="1800" b="1" dirty="0" smtClean="0"/>
          </a:p>
          <a:p>
            <a:pPr marL="0" indent="0">
              <a:buNone/>
            </a:pPr>
            <a:endParaRPr lang="es-CO" sz="1800" b="1" dirty="0" smtClean="0"/>
          </a:p>
          <a:p>
            <a:pPr marL="0" indent="0">
              <a:buNone/>
            </a:pPr>
            <a:r>
              <a:rPr lang="es-CO" sz="1800" b="1" dirty="0" smtClean="0"/>
              <a:t>1. OBJETIVOS</a:t>
            </a:r>
            <a:r>
              <a:rPr lang="es-CO" sz="1800" b="1" dirty="0"/>
              <a:t>:</a:t>
            </a:r>
            <a:endParaRPr lang="es-CO" sz="1800" dirty="0"/>
          </a:p>
          <a:p>
            <a:pPr lvl="0"/>
            <a:r>
              <a:rPr lang="es-CO" sz="1800" dirty="0"/>
              <a:t>Conceptualizar y apropiar las normas internacionales en lo relacionado con los Sistemas Integrados de Gestión y su aplicación en la Rama Judicial.</a:t>
            </a:r>
          </a:p>
          <a:p>
            <a:pPr lvl="0"/>
            <a:r>
              <a:rPr lang="es-CO" sz="1800" dirty="0"/>
              <a:t>Aplicar las normas ISO en materia de Sistemas Integrados de Gestión.</a:t>
            </a:r>
          </a:p>
          <a:p>
            <a:pPr lvl="0"/>
            <a:r>
              <a:rPr lang="es-CO" sz="1800" dirty="0"/>
              <a:t>Analizar la importancia de contar con Sistemas Integrados de Gestión de la Calidad y el Medio Ambiente en el quehacer Judicial.</a:t>
            </a:r>
          </a:p>
          <a:p>
            <a:pPr marL="0" indent="0">
              <a:buNone/>
            </a:pPr>
            <a:r>
              <a:rPr lang="es-CO" sz="1800" b="1" dirty="0"/>
              <a:t> </a:t>
            </a:r>
            <a:endParaRPr lang="es-CO" sz="1800" dirty="0"/>
          </a:p>
          <a:p>
            <a:pPr marL="0" indent="0">
              <a:buNone/>
            </a:pPr>
            <a:r>
              <a:rPr lang="es-CO" sz="1800" b="1" dirty="0" smtClean="0"/>
              <a:t>2. COMPETENCIAS</a:t>
            </a:r>
            <a:r>
              <a:rPr lang="es-CO" sz="1800" b="1" dirty="0"/>
              <a:t>:</a:t>
            </a:r>
            <a:endParaRPr lang="es-CO" sz="1800" dirty="0"/>
          </a:p>
          <a:p>
            <a:r>
              <a:rPr lang="es-CO" sz="1800" b="1" dirty="0"/>
              <a:t> </a:t>
            </a:r>
            <a:endParaRPr lang="es-CO" sz="1800" dirty="0"/>
          </a:p>
          <a:p>
            <a:pPr lvl="0"/>
            <a:r>
              <a:rPr lang="es-CO" sz="1800" dirty="0"/>
              <a:t>Identifica  los conceptos relacionados con las normas ISO  y su implementación, evaluación y mejora.</a:t>
            </a:r>
          </a:p>
          <a:p>
            <a:pPr lvl="0"/>
            <a:r>
              <a:rPr lang="es-CO" sz="1800" dirty="0"/>
              <a:t>Adquiere habilidades  argumentativas y las aplicará en el quehacer Judicial.</a:t>
            </a:r>
          </a:p>
          <a:p>
            <a:r>
              <a:rPr lang="es-CO" sz="1800" dirty="0"/>
              <a:t>Conoce,  apropia e integra   los Sistemas de Calidad  y Medio Ambiente para dar cumplimiento a los fines y cometidos institucionales.</a:t>
            </a:r>
          </a:p>
          <a:p>
            <a:pPr marL="0" indent="0">
              <a:buNone/>
            </a:pPr>
            <a:endParaRPr lang="es-CO" sz="1800" b="1" dirty="0" smtClean="0"/>
          </a:p>
          <a:p>
            <a:pPr marL="0" indent="0">
              <a:buNone/>
            </a:pPr>
            <a:endParaRPr lang="es-CO" sz="1800" b="1" dirty="0" smtClean="0"/>
          </a:p>
          <a:p>
            <a:pPr marL="0" indent="0">
              <a:buNone/>
            </a:pPr>
            <a:endParaRPr lang="es-CO" sz="1800" b="1" dirty="0"/>
          </a:p>
          <a:p>
            <a:pPr marL="0" indent="0">
              <a:buNone/>
            </a:pPr>
            <a:endParaRPr lang="es-CO" sz="1800" b="1" dirty="0" smtClean="0"/>
          </a:p>
          <a:p>
            <a:pPr marL="0" indent="0">
              <a:buNone/>
            </a:pPr>
            <a:endParaRPr lang="es-CO" sz="1600" dirty="0" smtClean="0"/>
          </a:p>
        </p:txBody>
      </p:sp>
    </p:spTree>
    <p:extLst>
      <p:ext uri="{BB962C8B-B14F-4D97-AF65-F5344CB8AC3E}">
        <p14:creationId xmlns:p14="http://schemas.microsoft.com/office/powerpoint/2010/main" val="41997065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0"/>
            <a:ext cx="8316416" cy="6858000"/>
          </a:xfrm>
        </p:spPr>
        <p:txBody>
          <a:bodyPr/>
          <a:lstStyle/>
          <a:p>
            <a:pPr marL="0" indent="0">
              <a:buNone/>
            </a:pPr>
            <a:endParaRPr lang="es-CO" sz="1800" b="1" dirty="0" smtClean="0"/>
          </a:p>
          <a:p>
            <a:pPr marL="0" indent="0">
              <a:buNone/>
            </a:pPr>
            <a:r>
              <a:rPr lang="es-CO" sz="1800" b="1" dirty="0" smtClean="0"/>
              <a:t>V: ESTRATEGIA: INTERNACIONALIZACIÒN BUENAS PRÀCTICAS JUDICIALES:</a:t>
            </a:r>
          </a:p>
          <a:p>
            <a:pPr marL="0" indent="0">
              <a:buNone/>
            </a:pPr>
            <a:r>
              <a:rPr lang="es-CO" sz="1800" b="1" dirty="0" smtClean="0"/>
              <a:t>Actividades: </a:t>
            </a:r>
          </a:p>
          <a:p>
            <a:pPr marL="0" indent="0">
              <a:buNone/>
            </a:pPr>
            <a:endParaRPr lang="es-CO" sz="1800" b="1" dirty="0" smtClean="0"/>
          </a:p>
          <a:p>
            <a:pPr marL="0" indent="0">
              <a:buNone/>
            </a:pPr>
            <a:endParaRPr lang="es-CO" sz="1800" b="1" dirty="0" smtClean="0"/>
          </a:p>
          <a:p>
            <a:pPr marL="0" indent="0">
              <a:buNone/>
            </a:pPr>
            <a:endParaRPr lang="es-CO" sz="1800" b="1" dirty="0" smtClean="0"/>
          </a:p>
          <a:p>
            <a:pPr marL="0" indent="0">
              <a:buNone/>
            </a:pPr>
            <a:endParaRPr lang="es-CO" sz="1800" b="1" dirty="0"/>
          </a:p>
          <a:p>
            <a:pPr marL="0" indent="0">
              <a:buNone/>
            </a:pPr>
            <a:endParaRPr lang="es-CO" sz="1800" b="1" dirty="0" smtClean="0"/>
          </a:p>
          <a:p>
            <a:pPr marL="0" indent="0">
              <a:buNone/>
            </a:pPr>
            <a:endParaRPr lang="es-CO" sz="1600" dirty="0" smtClean="0"/>
          </a:p>
        </p:txBody>
      </p:sp>
      <p:graphicFrame>
        <p:nvGraphicFramePr>
          <p:cNvPr id="3" name="Tabla 2"/>
          <p:cNvGraphicFramePr>
            <a:graphicFrameLocks noGrp="1"/>
          </p:cNvGraphicFramePr>
          <p:nvPr>
            <p:extLst>
              <p:ext uri="{D42A27DB-BD31-4B8C-83A1-F6EECF244321}">
                <p14:modId xmlns:p14="http://schemas.microsoft.com/office/powerpoint/2010/main" val="4129662152"/>
              </p:ext>
            </p:extLst>
          </p:nvPr>
        </p:nvGraphicFramePr>
        <p:xfrm>
          <a:off x="899591" y="1196752"/>
          <a:ext cx="8244410" cy="3888431"/>
        </p:xfrm>
        <a:graphic>
          <a:graphicData uri="http://schemas.openxmlformats.org/drawingml/2006/table">
            <a:tbl>
              <a:tblPr firstRow="1" firstCol="1" bandRow="1">
                <a:tableStyleId>{5C22544A-7EE6-4342-B048-85BDC9FD1C3A}</a:tableStyleId>
              </a:tblPr>
              <a:tblGrid>
                <a:gridCol w="5186451"/>
                <a:gridCol w="1582302"/>
                <a:gridCol w="889993"/>
                <a:gridCol w="585664"/>
              </a:tblGrid>
              <a:tr h="1227185">
                <a:tc>
                  <a:txBody>
                    <a:bodyPr/>
                    <a:lstStyle/>
                    <a:p>
                      <a:pPr algn="ctr">
                        <a:lnSpc>
                          <a:spcPct val="117000"/>
                        </a:lnSpc>
                        <a:spcBef>
                          <a:spcPts val="600"/>
                        </a:spcBef>
                        <a:spcAft>
                          <a:spcPts val="600"/>
                        </a:spcAft>
                      </a:pPr>
                      <a:r>
                        <a:rPr lang="es-CO" sz="900" dirty="0">
                          <a:effectLst/>
                        </a:rPr>
                        <a:t>NOMBRE DEL ACTO ACADÉMICO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7000"/>
                        </a:lnSpc>
                        <a:spcBef>
                          <a:spcPts val="600"/>
                        </a:spcBef>
                        <a:spcAft>
                          <a:spcPts val="600"/>
                        </a:spcAft>
                      </a:pPr>
                      <a:r>
                        <a:rPr lang="es-CO" sz="900">
                          <a:effectLst/>
                        </a:rPr>
                        <a:t>TEMAS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7000"/>
                        </a:lnSpc>
                        <a:spcBef>
                          <a:spcPts val="600"/>
                        </a:spcBef>
                        <a:spcAft>
                          <a:spcPts val="600"/>
                        </a:spcAft>
                      </a:pPr>
                      <a:r>
                        <a:rPr lang="es-CO" sz="900">
                          <a:effectLst/>
                        </a:rPr>
                        <a:t>SEDE DE REALIZACIÓN</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7000"/>
                        </a:lnSpc>
                        <a:spcBef>
                          <a:spcPts val="600"/>
                        </a:spcBef>
                        <a:spcAft>
                          <a:spcPts val="600"/>
                        </a:spcAft>
                      </a:pPr>
                      <a:r>
                        <a:rPr lang="es-CO" sz="900">
                          <a:effectLst/>
                        </a:rPr>
                        <a:t>POBLACIÓN</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468218">
                <a:tc>
                  <a:txBody>
                    <a:bodyPr/>
                    <a:lstStyle/>
                    <a:p>
                      <a:pPr algn="ctr">
                        <a:lnSpc>
                          <a:spcPct val="117000"/>
                        </a:lnSpc>
                        <a:spcBef>
                          <a:spcPts val="600"/>
                        </a:spcBef>
                        <a:spcAft>
                          <a:spcPts val="600"/>
                        </a:spcAft>
                      </a:pPr>
                      <a:r>
                        <a:rPr lang="es-CO" sz="1100" dirty="0">
                          <a:effectLst/>
                        </a:rPr>
                        <a:t>VII CONVERSATORIO NACIONAL Y III CONVERSATORIO INTERNACIONAL DEL SIGCMA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7000"/>
                        </a:lnSpc>
                        <a:spcBef>
                          <a:spcPts val="600"/>
                        </a:spcBef>
                        <a:spcAft>
                          <a:spcPts val="600"/>
                        </a:spcAft>
                      </a:pPr>
                      <a:r>
                        <a:rPr lang="es-CO" sz="900">
                          <a:effectLst/>
                        </a:rPr>
                        <a:t>Buenas Pràcticas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7000"/>
                        </a:lnSpc>
                        <a:spcBef>
                          <a:spcPts val="600"/>
                        </a:spcBef>
                        <a:spcAft>
                          <a:spcPts val="600"/>
                        </a:spcAft>
                      </a:pPr>
                      <a:r>
                        <a:rPr lang="es-CO" sz="900">
                          <a:effectLst/>
                        </a:rPr>
                        <a:t>Cartagena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7000"/>
                        </a:lnSpc>
                        <a:spcBef>
                          <a:spcPts val="600"/>
                        </a:spcBef>
                        <a:spcAft>
                          <a:spcPts val="600"/>
                        </a:spcAft>
                      </a:pPr>
                      <a:r>
                        <a:rPr lang="es-CO" sz="900">
                          <a:effectLst/>
                        </a:rPr>
                        <a:t>400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193028">
                <a:tc gridSpan="3">
                  <a:txBody>
                    <a:bodyPr/>
                    <a:lstStyle/>
                    <a:p>
                      <a:pPr algn="ctr">
                        <a:lnSpc>
                          <a:spcPct val="117000"/>
                        </a:lnSpc>
                        <a:spcBef>
                          <a:spcPts val="600"/>
                        </a:spcBef>
                        <a:spcAft>
                          <a:spcPts val="600"/>
                        </a:spcAft>
                      </a:pPr>
                      <a:r>
                        <a:rPr lang="es-CO" sz="900">
                          <a:effectLst/>
                        </a:rPr>
                        <a:t>TOTAL POBLACIÓN</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CO"/>
                    </a:p>
                  </a:txBody>
                  <a:tcPr/>
                </a:tc>
                <a:tc hMerge="1">
                  <a:txBody>
                    <a:bodyPr/>
                    <a:lstStyle/>
                    <a:p>
                      <a:endParaRPr lang="es-CO"/>
                    </a:p>
                  </a:txBody>
                  <a:tcPr/>
                </a:tc>
                <a:tc>
                  <a:txBody>
                    <a:bodyPr/>
                    <a:lstStyle/>
                    <a:p>
                      <a:pPr algn="ctr">
                        <a:lnSpc>
                          <a:spcPct val="117000"/>
                        </a:lnSpc>
                        <a:spcBef>
                          <a:spcPts val="600"/>
                        </a:spcBef>
                        <a:spcAft>
                          <a:spcPts val="600"/>
                        </a:spcAft>
                      </a:pPr>
                      <a:r>
                        <a:rPr lang="es-CO" sz="900" dirty="0" smtClean="0">
                          <a:effectLst/>
                        </a:rPr>
                        <a:t>400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1136201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7584" y="0"/>
            <a:ext cx="8316416" cy="6858000"/>
          </a:xfrm>
        </p:spPr>
        <p:txBody>
          <a:bodyPr/>
          <a:lstStyle/>
          <a:p>
            <a:pPr marL="0" indent="0">
              <a:buNone/>
            </a:pPr>
            <a:endParaRPr lang="es-CO" sz="1800" b="1" dirty="0" smtClean="0"/>
          </a:p>
          <a:p>
            <a:pPr marL="0" indent="0">
              <a:buNone/>
            </a:pPr>
            <a:r>
              <a:rPr lang="es-CO" sz="1800" b="1" dirty="0" smtClean="0"/>
              <a:t>V: ESTRATEGIA: SOFTWARE DEL SIGCMA:</a:t>
            </a:r>
          </a:p>
          <a:p>
            <a:pPr marL="0" indent="0">
              <a:buNone/>
            </a:pPr>
            <a:endParaRPr lang="es-CO" sz="1800" b="1" dirty="0" smtClean="0"/>
          </a:p>
          <a:p>
            <a:pPr marL="0" indent="0">
              <a:buNone/>
            </a:pPr>
            <a:endParaRPr lang="es-CO" sz="1800" b="1" dirty="0" smtClean="0"/>
          </a:p>
          <a:p>
            <a:pPr marL="0" indent="0">
              <a:buNone/>
            </a:pPr>
            <a:endParaRPr lang="es-CO" sz="1800" b="1" dirty="0" smtClean="0"/>
          </a:p>
          <a:p>
            <a:pPr marL="0" indent="0">
              <a:buNone/>
            </a:pPr>
            <a:endParaRPr lang="es-CO" sz="1800" b="1" dirty="0" smtClean="0"/>
          </a:p>
          <a:p>
            <a:pPr marL="0" indent="0">
              <a:buNone/>
            </a:pPr>
            <a:endParaRPr lang="es-CO" sz="1800" b="1" dirty="0"/>
          </a:p>
          <a:p>
            <a:pPr marL="0" indent="0">
              <a:buNone/>
            </a:pPr>
            <a:endParaRPr lang="es-CO" sz="1800" b="1" dirty="0" smtClean="0"/>
          </a:p>
          <a:p>
            <a:pPr marL="0" indent="0">
              <a:buNone/>
            </a:pPr>
            <a:endParaRPr lang="es-CO" sz="1600" dirty="0" smtClean="0"/>
          </a:p>
        </p:txBody>
      </p:sp>
      <p:pic>
        <p:nvPicPr>
          <p:cNvPr id="4" name="Imagen 3"/>
          <p:cNvPicPr>
            <a:picLocks noChangeAspect="1"/>
          </p:cNvPicPr>
          <p:nvPr/>
        </p:nvPicPr>
        <p:blipFill>
          <a:blip r:embed="rId2"/>
          <a:stretch>
            <a:fillRect/>
          </a:stretch>
        </p:blipFill>
        <p:spPr>
          <a:xfrm>
            <a:off x="971600" y="836712"/>
            <a:ext cx="8172400" cy="4343142"/>
          </a:xfrm>
          <a:prstGeom prst="rect">
            <a:avLst/>
          </a:prstGeom>
        </p:spPr>
      </p:pic>
    </p:spTree>
    <p:extLst>
      <p:ext uri="{BB962C8B-B14F-4D97-AF65-F5344CB8AC3E}">
        <p14:creationId xmlns:p14="http://schemas.microsoft.com/office/powerpoint/2010/main" val="700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59632" y="1600201"/>
            <a:ext cx="7427168" cy="2908920"/>
          </a:xfrm>
        </p:spPr>
        <p:txBody>
          <a:bodyPr/>
          <a:lstStyle/>
          <a:p>
            <a:pPr marL="0" indent="0" algn="ctr">
              <a:buNone/>
            </a:pPr>
            <a:r>
              <a:rPr lang="es-ES" sz="3500" b="1" dirty="0" smtClean="0">
                <a:latin typeface="Arial" panose="020B0604020202020204" pitchFamily="34" charset="0"/>
                <a:cs typeface="Arial" panose="020B0604020202020204" pitchFamily="34" charset="0"/>
              </a:rPr>
              <a:t>SOCIALIZACIÓN PROCESO DE IMPLEMENTACIÓN E IMPLANTACIÓN DEL SIGCMA 2019-DESPACHOS JUDICIALES.</a:t>
            </a:r>
          </a:p>
          <a:p>
            <a:endParaRPr lang="es-ES" dirty="0"/>
          </a:p>
        </p:txBody>
      </p:sp>
    </p:spTree>
    <p:extLst>
      <p:ext uri="{BB962C8B-B14F-4D97-AF65-F5344CB8AC3E}">
        <p14:creationId xmlns:p14="http://schemas.microsoft.com/office/powerpoint/2010/main" val="41419361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84650" y="2564904"/>
            <a:ext cx="8128102" cy="4647426"/>
          </a:xfrm>
          <a:prstGeom prst="rect">
            <a:avLst/>
          </a:prstGeom>
          <a:noFill/>
        </p:spPr>
        <p:txBody>
          <a:bodyPr wrap="square" rtlCol="0">
            <a:spAutoFit/>
          </a:bodyPr>
          <a:lstStyle/>
          <a:p>
            <a:pPr algn="ctr"/>
            <a:endParaRPr lang="es-CO" sz="3200" dirty="0" smtClean="0"/>
          </a:p>
          <a:p>
            <a:pPr algn="ctr"/>
            <a:endParaRPr lang="es-CO" sz="3200" dirty="0"/>
          </a:p>
          <a:p>
            <a:pPr algn="ctr"/>
            <a:endParaRPr lang="es-CO" sz="3200" dirty="0" smtClean="0"/>
          </a:p>
          <a:p>
            <a:pPr algn="ctr"/>
            <a:endParaRPr lang="es-CO" sz="3200" dirty="0" smtClean="0"/>
          </a:p>
          <a:p>
            <a:pPr algn="ctr"/>
            <a:r>
              <a:rPr lang="es-CO" sz="3200" b="1" i="1" dirty="0" smtClean="0">
                <a:effectLst>
                  <a:outerShdw blurRad="38100" dist="38100" dir="2700000" algn="tl">
                    <a:srgbClr val="000000">
                      <a:alpha val="43137"/>
                    </a:srgbClr>
                  </a:outerShdw>
                </a:effectLst>
                <a:latin typeface="Arial Rounded MT Bold" panose="020F0704030504030204" pitchFamily="34" charset="0"/>
              </a:rPr>
              <a:t>SISTEMA INTEGRADO DE GESTIÓN  Y CONTROL DE LA CALIDAD Y DEL MEDIO AMBIENTE</a:t>
            </a:r>
          </a:p>
          <a:p>
            <a:pPr algn="ctr"/>
            <a:r>
              <a:rPr lang="es-CO" sz="3200" b="1" i="1" dirty="0" smtClean="0">
                <a:effectLst>
                  <a:outerShdw blurRad="38100" dist="38100" dir="2700000" algn="tl">
                    <a:srgbClr val="000000">
                      <a:alpha val="43137"/>
                    </a:srgbClr>
                  </a:outerShdw>
                </a:effectLst>
                <a:latin typeface="Arial Rounded MT Bold" panose="020F0704030504030204" pitchFamily="34" charset="0"/>
              </a:rPr>
              <a:t>SIGCMA</a:t>
            </a:r>
          </a:p>
          <a:p>
            <a:pPr algn="ctr"/>
            <a:endParaRPr lang="es-CO" sz="4000" dirty="0"/>
          </a:p>
        </p:txBody>
      </p:sp>
      <p:sp>
        <p:nvSpPr>
          <p:cNvPr id="4" name="CuadroTexto 3"/>
          <p:cNvSpPr txBox="1"/>
          <p:nvPr/>
        </p:nvSpPr>
        <p:spPr>
          <a:xfrm>
            <a:off x="1232277" y="692696"/>
            <a:ext cx="7632848" cy="369332"/>
          </a:xfrm>
          <a:prstGeom prst="rect">
            <a:avLst/>
          </a:prstGeom>
          <a:noFill/>
        </p:spPr>
        <p:txBody>
          <a:bodyPr wrap="square" rtlCol="0">
            <a:spAutoFit/>
          </a:bodyPr>
          <a:lstStyle/>
          <a:p>
            <a:endParaRPr lang="es-CO" dirty="0"/>
          </a:p>
        </p:txBody>
      </p:sp>
      <p:pic>
        <p:nvPicPr>
          <p:cNvPr id="8" name="Imagen 7"/>
          <p:cNvPicPr/>
          <p:nvPr/>
        </p:nvPicPr>
        <p:blipFill rotWithShape="1">
          <a:blip r:embed="rId3"/>
          <a:srcRect l="3081" t="26161" r="55702" b="24677"/>
          <a:stretch/>
        </p:blipFill>
        <p:spPr bwMode="auto">
          <a:xfrm>
            <a:off x="1547664" y="692696"/>
            <a:ext cx="7056783" cy="37444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24083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47664" y="625252"/>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400" b="1" i="1" dirty="0" smtClean="0">
                <a:effectLst>
                  <a:outerShdw blurRad="38100" dist="38100" dir="2700000" algn="tl">
                    <a:srgbClr val="000000">
                      <a:alpha val="43137"/>
                    </a:srgbClr>
                  </a:outerShdw>
                </a:effectLst>
                <a:latin typeface="Arial Rounded MT Bold" panose="020F0704030504030204" pitchFamily="34" charset="0"/>
              </a:rPr>
              <a:t>AMPLIACION  SIGCMA 2019 </a:t>
            </a:r>
            <a:endParaRPr lang="es-CO" sz="2400" b="1" i="1" dirty="0">
              <a:effectLst>
                <a:outerShdw blurRad="38100" dist="38100" dir="2700000" algn="tl">
                  <a:srgbClr val="000000">
                    <a:alpha val="43137"/>
                  </a:srgbClr>
                </a:outerShdw>
              </a:effectLst>
              <a:latin typeface="Arial Rounded MT Bold" panose="020F0704030504030204" pitchFamily="34" charset="0"/>
            </a:endParaRPr>
          </a:p>
        </p:txBody>
      </p:sp>
      <p:sp>
        <p:nvSpPr>
          <p:cNvPr id="3" name="2 Marcador de contenido"/>
          <p:cNvSpPr txBox="1">
            <a:spLocks/>
          </p:cNvSpPr>
          <p:nvPr/>
        </p:nvSpPr>
        <p:spPr>
          <a:xfrm>
            <a:off x="942975" y="1628800"/>
            <a:ext cx="7743825" cy="44644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CO" sz="2400" b="1" i="1" dirty="0" smtClean="0">
                <a:solidFill>
                  <a:srgbClr val="002060"/>
                </a:solidFill>
                <a:effectLst>
                  <a:outerShdw blurRad="38100" dist="38100" dir="2700000" algn="tl">
                    <a:srgbClr val="000000">
                      <a:alpha val="43137"/>
                    </a:srgbClr>
                  </a:outerShdw>
                </a:effectLst>
              </a:rPr>
              <a:t>Teniendo en cuenta las solicitudes realizadas en el 2018 por cada uno de los Consejos Seccionales para iniciar el proceso de implementación y de certificación del Sistema de Gestión de Calidad logrando obtener mas cobertura y ampliación en Tribunales, Despachos </a:t>
            </a:r>
            <a:r>
              <a:rPr lang="es-CO" sz="2400" b="1" i="1" dirty="0">
                <a:solidFill>
                  <a:srgbClr val="002060"/>
                </a:solidFill>
                <a:effectLst>
                  <a:outerShdw blurRad="38100" dist="38100" dir="2700000" algn="tl">
                    <a:srgbClr val="000000">
                      <a:alpha val="43137"/>
                    </a:srgbClr>
                  </a:outerShdw>
                </a:effectLst>
              </a:rPr>
              <a:t>J</a:t>
            </a:r>
            <a:r>
              <a:rPr lang="es-CO" sz="2400" b="1" i="1" dirty="0" smtClean="0">
                <a:solidFill>
                  <a:srgbClr val="002060"/>
                </a:solidFill>
                <a:effectLst>
                  <a:outerShdw blurRad="38100" dist="38100" dir="2700000" algn="tl">
                    <a:srgbClr val="000000">
                      <a:alpha val="43137"/>
                    </a:srgbClr>
                  </a:outerShdw>
                </a:effectLst>
              </a:rPr>
              <a:t>udiciales y Centros de Servicio de </a:t>
            </a:r>
            <a:r>
              <a:rPr lang="es-CO" sz="2400" b="1" i="1" dirty="0">
                <a:solidFill>
                  <a:srgbClr val="002060"/>
                </a:solidFill>
                <a:effectLst>
                  <a:outerShdw blurRad="38100" dist="38100" dir="2700000" algn="tl">
                    <a:srgbClr val="000000">
                      <a:alpha val="43137"/>
                    </a:srgbClr>
                  </a:outerShdw>
                </a:effectLst>
              </a:rPr>
              <a:t>las diferentes </a:t>
            </a:r>
            <a:r>
              <a:rPr lang="es-CO" sz="2400" b="1" i="1" dirty="0" smtClean="0">
                <a:solidFill>
                  <a:srgbClr val="002060"/>
                </a:solidFill>
                <a:effectLst>
                  <a:outerShdw blurRad="38100" dist="38100" dir="2700000" algn="tl">
                    <a:srgbClr val="000000">
                      <a:alpha val="43137"/>
                    </a:srgbClr>
                  </a:outerShdw>
                </a:effectLst>
              </a:rPr>
              <a:t>jurisdicciones con el propósito de alcanzar la certificación </a:t>
            </a:r>
            <a:r>
              <a:rPr lang="es-CO" sz="2400" b="1" i="1" dirty="0">
                <a:solidFill>
                  <a:srgbClr val="002060"/>
                </a:solidFill>
                <a:effectLst>
                  <a:outerShdw blurRad="38100" dist="38100" dir="2700000" algn="tl">
                    <a:srgbClr val="000000">
                      <a:alpha val="43137"/>
                    </a:srgbClr>
                  </a:outerShdw>
                </a:effectLst>
              </a:rPr>
              <a:t>en las norma NTC-ISO </a:t>
            </a:r>
            <a:r>
              <a:rPr lang="es-CO" sz="2400" b="1" i="1" dirty="0" smtClean="0">
                <a:solidFill>
                  <a:srgbClr val="002060"/>
                </a:solidFill>
                <a:effectLst>
                  <a:outerShdw blurRad="38100" dist="38100" dir="2700000" algn="tl">
                    <a:srgbClr val="000000">
                      <a:alpha val="43137"/>
                    </a:srgbClr>
                  </a:outerShdw>
                </a:effectLst>
              </a:rPr>
              <a:t>9001:2015, se han recibido unas series de solicitudes que fueran tenidas en cuenta como insumo para obtener las sedes de ampliación para el año 2019.</a:t>
            </a:r>
          </a:p>
          <a:p>
            <a:pPr marL="0" indent="0" algn="just">
              <a:buNone/>
            </a:pPr>
            <a:endParaRPr lang="es-CO" sz="2400" b="1" i="1" dirty="0">
              <a:solidFill>
                <a:srgbClr val="002060"/>
              </a:solidFill>
              <a:effectLst>
                <a:outerShdw blurRad="38100" dist="38100" dir="2700000" algn="tl">
                  <a:srgbClr val="000000">
                    <a:alpha val="43137"/>
                  </a:srgbClr>
                </a:outerShdw>
              </a:effectLst>
            </a:endParaRPr>
          </a:p>
          <a:p>
            <a:pPr marL="0" indent="0" algn="just">
              <a:buNone/>
            </a:pPr>
            <a:r>
              <a:rPr lang="es-CO" sz="2400" b="1" i="1" dirty="0" smtClean="0">
                <a:solidFill>
                  <a:srgbClr val="002060"/>
                </a:solidFill>
                <a:effectLst>
                  <a:outerShdw blurRad="38100" dist="38100" dir="2700000" algn="tl">
                    <a:srgbClr val="000000">
                      <a:alpha val="43137"/>
                    </a:srgbClr>
                  </a:outerShdw>
                </a:effectLst>
              </a:rPr>
              <a:t>A continuación se relaciona las diferentes sedes a certificar en el presente año : </a:t>
            </a:r>
            <a:endParaRPr lang="es-CO" sz="2400" i="1" dirty="0">
              <a:solidFill>
                <a:srgbClr val="002060"/>
              </a:solidFill>
            </a:endParaRPr>
          </a:p>
          <a:p>
            <a:pPr marL="0" indent="0" algn="just">
              <a:buNone/>
            </a:pPr>
            <a:endParaRPr lang="es-CO" sz="2400" b="1" i="1" dirty="0">
              <a:solidFill>
                <a:srgbClr val="002060"/>
              </a:solidFill>
              <a:effectLst>
                <a:outerShdw blurRad="38100" dist="38100" dir="2700000" algn="tl">
                  <a:srgbClr val="000000">
                    <a:alpha val="43137"/>
                  </a:srgbClr>
                </a:outerShdw>
              </a:effectLst>
            </a:endParaRPr>
          </a:p>
          <a:p>
            <a:pPr marL="0" indent="0" algn="just">
              <a:buNone/>
            </a:pPr>
            <a:endParaRPr lang="es-CO" sz="2400" b="1" i="1" dirty="0">
              <a:solidFill>
                <a:srgbClr val="002060"/>
              </a:solidFill>
              <a:effectLst>
                <a:outerShdw blurRad="38100" dist="38100" dir="2700000" algn="tl">
                  <a:srgbClr val="000000">
                    <a:alpha val="43137"/>
                  </a:srgbClr>
                </a:outerShdw>
              </a:effectLst>
            </a:endParaRPr>
          </a:p>
          <a:p>
            <a:pPr marL="0" indent="0" algn="just">
              <a:buNone/>
            </a:pPr>
            <a:endParaRPr lang="es-CO" sz="2400" i="1" dirty="0" smtClean="0">
              <a:solidFill>
                <a:srgbClr val="002060"/>
              </a:solidFill>
            </a:endParaRPr>
          </a:p>
        </p:txBody>
      </p:sp>
    </p:spTree>
    <p:extLst>
      <p:ext uri="{BB962C8B-B14F-4D97-AF65-F5344CB8AC3E}">
        <p14:creationId xmlns:p14="http://schemas.microsoft.com/office/powerpoint/2010/main" val="2664269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47664" y="566554"/>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CO" sz="2400" b="1" i="1" dirty="0">
              <a:effectLst>
                <a:outerShdw blurRad="38100" dist="38100" dir="2700000" algn="tl">
                  <a:srgbClr val="000000">
                    <a:alpha val="43137"/>
                  </a:srgbClr>
                </a:outerShdw>
              </a:effectLst>
              <a:latin typeface="Arial Rounded MT Bold" panose="020F0704030504030204" pitchFamily="34" charset="0"/>
            </a:endParaRPr>
          </a:p>
        </p:txBody>
      </p:sp>
      <p:sp>
        <p:nvSpPr>
          <p:cNvPr id="3" name="2 Marcador de contenido"/>
          <p:cNvSpPr txBox="1">
            <a:spLocks/>
          </p:cNvSpPr>
          <p:nvPr/>
        </p:nvSpPr>
        <p:spPr>
          <a:xfrm>
            <a:off x="942975" y="1772816"/>
            <a:ext cx="7743825"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2400" i="1" dirty="0" smtClean="0">
              <a:solidFill>
                <a:srgbClr val="002060"/>
              </a:solidFill>
            </a:endParaRPr>
          </a:p>
        </p:txBody>
      </p:sp>
      <p:sp>
        <p:nvSpPr>
          <p:cNvPr id="7" name="1 Título"/>
          <p:cNvSpPr txBox="1">
            <a:spLocks/>
          </p:cNvSpPr>
          <p:nvPr/>
        </p:nvSpPr>
        <p:spPr bwMode="auto">
          <a:xfrm>
            <a:off x="1547664" y="692696"/>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CO" sz="2400" b="1" i="1" dirty="0">
              <a:effectLst>
                <a:outerShdw blurRad="38100" dist="38100" dir="2700000" algn="tl">
                  <a:srgbClr val="000000">
                    <a:alpha val="43137"/>
                  </a:srgbClr>
                </a:outerShdw>
              </a:effectLst>
              <a:latin typeface="Arial Rounded MT Bold" panose="020F0704030504030204" pitchFamily="34" charset="0"/>
            </a:endParaRPr>
          </a:p>
        </p:txBody>
      </p:sp>
      <p:pic>
        <p:nvPicPr>
          <p:cNvPr id="11" name="Imagen 10"/>
          <p:cNvPicPr>
            <a:picLocks noChangeAspect="1"/>
          </p:cNvPicPr>
          <p:nvPr/>
        </p:nvPicPr>
        <p:blipFill>
          <a:blip r:embed="rId2"/>
          <a:stretch>
            <a:fillRect/>
          </a:stretch>
        </p:blipFill>
        <p:spPr>
          <a:xfrm>
            <a:off x="1043608" y="260648"/>
            <a:ext cx="7776864" cy="6264696"/>
          </a:xfrm>
          <a:prstGeom prst="rect">
            <a:avLst/>
          </a:prstGeom>
        </p:spPr>
      </p:pic>
    </p:spTree>
    <p:extLst>
      <p:ext uri="{BB962C8B-B14F-4D97-AF65-F5344CB8AC3E}">
        <p14:creationId xmlns:p14="http://schemas.microsoft.com/office/powerpoint/2010/main" val="1569844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59632" y="1551522"/>
            <a:ext cx="8128102" cy="3293209"/>
          </a:xfrm>
          <a:prstGeom prst="rect">
            <a:avLst/>
          </a:prstGeom>
          <a:noFill/>
        </p:spPr>
        <p:txBody>
          <a:bodyPr wrap="square" rtlCol="0">
            <a:spAutoFit/>
          </a:bodyPr>
          <a:lstStyle/>
          <a:p>
            <a:pPr algn="ctr"/>
            <a:endParaRPr lang="es-CO" sz="3200" dirty="0" smtClean="0"/>
          </a:p>
          <a:p>
            <a:pPr algn="ctr"/>
            <a:endParaRPr lang="es-CO" sz="3200" dirty="0"/>
          </a:p>
          <a:p>
            <a:pPr algn="ctr"/>
            <a:endParaRPr lang="es-CO" sz="3200" dirty="0" smtClean="0"/>
          </a:p>
          <a:p>
            <a:pPr algn="ctr"/>
            <a:endParaRPr lang="es-CO" sz="3200" dirty="0" smtClean="0"/>
          </a:p>
          <a:p>
            <a:pPr algn="ctr"/>
            <a:endParaRPr lang="es-CO" sz="4000" dirty="0"/>
          </a:p>
          <a:p>
            <a:pPr algn="ctr"/>
            <a:endParaRPr lang="es-CO" sz="4000" dirty="0" smtClean="0"/>
          </a:p>
        </p:txBody>
      </p:sp>
      <p:sp>
        <p:nvSpPr>
          <p:cNvPr id="6" name="Rectángulo 5"/>
          <p:cNvSpPr/>
          <p:nvPr/>
        </p:nvSpPr>
        <p:spPr>
          <a:xfrm>
            <a:off x="2339752" y="5024993"/>
            <a:ext cx="4572000" cy="1384995"/>
          </a:xfrm>
          <a:prstGeom prst="rect">
            <a:avLst/>
          </a:prstGeom>
        </p:spPr>
        <p:txBody>
          <a:bodyPr>
            <a:spAutoFit/>
          </a:bodyPr>
          <a:lstStyle/>
          <a:p>
            <a:pPr lvl="0" algn="ctr" eaLnBrk="0" fontAlgn="base" hangingPunct="0">
              <a:spcBef>
                <a:spcPct val="0"/>
              </a:spcBef>
              <a:spcAft>
                <a:spcPct val="0"/>
              </a:spcAft>
            </a:pPr>
            <a:r>
              <a:rPr lang="es-CO" altLang="es-CO" sz="2800" dirty="0" smtClean="0">
                <a:solidFill>
                  <a:schemeClr val="tx2"/>
                </a:solidFill>
                <a:latin typeface="Arial Rounded MT Bold" panose="020F0704030504030204" pitchFamily="34" charset="0"/>
              </a:rPr>
              <a:t>INFORME AL CONGRESO SIGCMA </a:t>
            </a:r>
            <a:endParaRPr lang="es-CO" altLang="es-CO" sz="2800" dirty="0">
              <a:solidFill>
                <a:schemeClr val="tx2"/>
              </a:solidFill>
              <a:latin typeface="Arial Rounded MT Bold" panose="020F0704030504030204" pitchFamily="34" charset="0"/>
            </a:endParaRPr>
          </a:p>
          <a:p>
            <a:pPr lvl="0" algn="ctr" eaLnBrk="0" fontAlgn="base" hangingPunct="0">
              <a:spcBef>
                <a:spcPct val="0"/>
              </a:spcBef>
              <a:spcAft>
                <a:spcPct val="0"/>
              </a:spcAft>
            </a:pPr>
            <a:r>
              <a:rPr lang="es-ES" altLang="es-CO" sz="2800" dirty="0" smtClean="0">
                <a:solidFill>
                  <a:schemeClr val="tx2"/>
                </a:solidFill>
                <a:latin typeface="Arial Rounded MT Bold" panose="020F0704030504030204" pitchFamily="34" charset="0"/>
                <a:ea typeface="Times New Roman" panose="02020603050405020304" pitchFamily="18" charset="0"/>
              </a:rPr>
              <a:t>2018</a:t>
            </a:r>
            <a:endParaRPr lang="es-CO" sz="2800" dirty="0">
              <a:solidFill>
                <a:schemeClr val="tx2"/>
              </a:solidFill>
              <a:latin typeface="Arial Rounded MT Bold" panose="020F0704030504030204" pitchFamily="34" charset="0"/>
            </a:endParaRPr>
          </a:p>
        </p:txBody>
      </p:sp>
      <p:sp>
        <p:nvSpPr>
          <p:cNvPr id="7" name="CuadroTexto 6"/>
          <p:cNvSpPr txBox="1"/>
          <p:nvPr/>
        </p:nvSpPr>
        <p:spPr>
          <a:xfrm>
            <a:off x="2195736" y="692696"/>
            <a:ext cx="6048672" cy="429413"/>
          </a:xfrm>
          <a:prstGeom prst="rect">
            <a:avLst/>
          </a:prstGeom>
          <a:noFill/>
        </p:spPr>
        <p:txBody>
          <a:bodyPr wrap="square" rtlCol="0">
            <a:spAutoFit/>
          </a:bodyPr>
          <a:lstStyle/>
          <a:p>
            <a:pPr algn="ctr">
              <a:lnSpc>
                <a:spcPct val="120000"/>
              </a:lnSpc>
              <a:spcAft>
                <a:spcPts val="1000"/>
              </a:spcAft>
            </a:pPr>
            <a:endParaRPr lang="es-CO" sz="2000" b="1" dirty="0">
              <a:latin typeface="Times New Roman" panose="02020603050405020304" pitchFamily="18" charset="0"/>
              <a:ea typeface="Times New Roman" panose="02020603050405020304" pitchFamily="18" charset="0"/>
            </a:endParaRPr>
          </a:p>
        </p:txBody>
      </p:sp>
      <p:pic>
        <p:nvPicPr>
          <p:cNvPr id="1026" name="Picture 2" descr="Resultado de imagen para IMAGENES DE INFORME AL CONGRE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156591"/>
            <a:ext cx="4392488" cy="34590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sultado de imagen para imagenes de calid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122109"/>
            <a:ext cx="2807298" cy="345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572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47664" y="566554"/>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CO" sz="2400" b="1" i="1" dirty="0">
              <a:effectLst>
                <a:outerShdw blurRad="38100" dist="38100" dir="2700000" algn="tl">
                  <a:srgbClr val="000000">
                    <a:alpha val="43137"/>
                  </a:srgbClr>
                </a:outerShdw>
              </a:effectLst>
              <a:latin typeface="Arial Rounded MT Bold" panose="020F0704030504030204" pitchFamily="34" charset="0"/>
            </a:endParaRPr>
          </a:p>
        </p:txBody>
      </p:sp>
      <p:sp>
        <p:nvSpPr>
          <p:cNvPr id="3" name="2 Marcador de contenido"/>
          <p:cNvSpPr txBox="1">
            <a:spLocks/>
          </p:cNvSpPr>
          <p:nvPr/>
        </p:nvSpPr>
        <p:spPr>
          <a:xfrm>
            <a:off x="1043608" y="1484784"/>
            <a:ext cx="7743825"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s-CO" sz="2400" i="1" dirty="0" smtClean="0">
              <a:solidFill>
                <a:srgbClr val="002060"/>
              </a:solidFill>
            </a:endParaRPr>
          </a:p>
        </p:txBody>
      </p:sp>
      <p:pic>
        <p:nvPicPr>
          <p:cNvPr id="5" name="Imagen 4"/>
          <p:cNvPicPr>
            <a:picLocks noChangeAspect="1"/>
          </p:cNvPicPr>
          <p:nvPr/>
        </p:nvPicPr>
        <p:blipFill>
          <a:blip r:embed="rId2"/>
          <a:stretch>
            <a:fillRect/>
          </a:stretch>
        </p:blipFill>
        <p:spPr>
          <a:xfrm>
            <a:off x="841401" y="260648"/>
            <a:ext cx="7964696" cy="5616624"/>
          </a:xfrm>
          <a:prstGeom prst="rect">
            <a:avLst/>
          </a:prstGeom>
        </p:spPr>
      </p:pic>
    </p:spTree>
    <p:extLst>
      <p:ext uri="{BB962C8B-B14F-4D97-AF65-F5344CB8AC3E}">
        <p14:creationId xmlns:p14="http://schemas.microsoft.com/office/powerpoint/2010/main" val="18297972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476672"/>
            <a:ext cx="8128102" cy="3539430"/>
          </a:xfrm>
          <a:prstGeom prst="rect">
            <a:avLst/>
          </a:prstGeom>
          <a:noFill/>
        </p:spPr>
        <p:txBody>
          <a:bodyPr wrap="square" rtlCol="0">
            <a:spAutoFit/>
          </a:bodyPr>
          <a:lstStyle/>
          <a:p>
            <a:pPr algn="ctr"/>
            <a:endParaRPr lang="es-CO" sz="3200" dirty="0"/>
          </a:p>
          <a:p>
            <a:pPr algn="ctr"/>
            <a:endParaRPr lang="es-CO" sz="3200" dirty="0"/>
          </a:p>
          <a:p>
            <a:pPr algn="ctr"/>
            <a:r>
              <a:rPr lang="es-CO" sz="3200" b="1" i="1" dirty="0" smtClean="0">
                <a:effectLst>
                  <a:outerShdw blurRad="38100" dist="38100" dir="2700000" algn="tl">
                    <a:srgbClr val="000000">
                      <a:alpha val="43137"/>
                    </a:srgbClr>
                  </a:outerShdw>
                </a:effectLst>
                <a:latin typeface="Arial Rounded MT Bold" panose="020F0704030504030204" pitchFamily="34" charset="0"/>
              </a:rPr>
              <a:t>SIGCMA</a:t>
            </a:r>
          </a:p>
          <a:p>
            <a:pPr algn="ctr"/>
            <a:r>
              <a:rPr lang="es-CO" sz="3200" b="1" i="1" dirty="0" smtClean="0">
                <a:effectLst>
                  <a:outerShdw blurRad="38100" dist="38100" dir="2700000" algn="tl">
                    <a:srgbClr val="000000">
                      <a:alpha val="43137"/>
                    </a:srgbClr>
                  </a:outerShdw>
                </a:effectLst>
                <a:latin typeface="Arial Rounded MT Bold" panose="020F0704030504030204" pitchFamily="34" charset="0"/>
              </a:rPr>
              <a:t>PLAN PADRINOS</a:t>
            </a:r>
          </a:p>
          <a:p>
            <a:pPr algn="ctr"/>
            <a:endParaRPr lang="es-CO" sz="3200" b="1" i="1" dirty="0">
              <a:effectLst>
                <a:outerShdw blurRad="38100" dist="38100" dir="2700000" algn="tl">
                  <a:srgbClr val="000000">
                    <a:alpha val="43137"/>
                  </a:srgbClr>
                </a:outerShdw>
              </a:effectLst>
              <a:latin typeface="Arial Rounded MT Bold" panose="020F0704030504030204" pitchFamily="34" charset="0"/>
            </a:endParaRPr>
          </a:p>
          <a:p>
            <a:pPr algn="ctr"/>
            <a:r>
              <a:rPr lang="es-CO" sz="3200" b="1" i="1" dirty="0">
                <a:effectLst>
                  <a:outerShdw blurRad="38100" dist="38100" dir="2700000" algn="tl">
                    <a:srgbClr val="000000">
                      <a:alpha val="43137"/>
                    </a:srgbClr>
                  </a:outerShdw>
                </a:effectLst>
                <a:latin typeface="Arial Rounded MT Bold" panose="020F0704030504030204" pitchFamily="34" charset="0"/>
              </a:rPr>
              <a:t>CAPACITACIÓN JUZGADOS SPA BOGOTÁ </a:t>
            </a:r>
          </a:p>
        </p:txBody>
      </p:sp>
    </p:spTree>
    <p:extLst>
      <p:ext uri="{BB962C8B-B14F-4D97-AF65-F5344CB8AC3E}">
        <p14:creationId xmlns:p14="http://schemas.microsoft.com/office/powerpoint/2010/main" val="2111528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06488" y="566554"/>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s-CO" sz="2400" b="1" i="1" dirty="0" smtClean="0">
                <a:solidFill>
                  <a:srgbClr val="002060"/>
                </a:solidFill>
                <a:effectLst>
                  <a:outerShdw blurRad="38100" dist="38100" dir="2700000" algn="tl">
                    <a:srgbClr val="000000">
                      <a:alpha val="43137"/>
                    </a:srgbClr>
                  </a:outerShdw>
                </a:effectLst>
              </a:rPr>
              <a:t>ANTECEDENTES PLAN PADRINOS</a:t>
            </a:r>
            <a:endParaRPr lang="es-CO" sz="2400" b="1" i="1" dirty="0">
              <a:solidFill>
                <a:srgbClr val="002060"/>
              </a:solidFill>
              <a:effectLst>
                <a:outerShdw blurRad="38100" dist="38100" dir="2700000" algn="tl">
                  <a:srgbClr val="000000">
                    <a:alpha val="43137"/>
                  </a:srgbClr>
                </a:outerShdw>
              </a:effectLst>
            </a:endParaRPr>
          </a:p>
        </p:txBody>
      </p:sp>
      <p:sp>
        <p:nvSpPr>
          <p:cNvPr id="3" name="2 Marcador de contenido"/>
          <p:cNvSpPr txBox="1">
            <a:spLocks/>
          </p:cNvSpPr>
          <p:nvPr/>
        </p:nvSpPr>
        <p:spPr>
          <a:xfrm>
            <a:off x="942974" y="1844824"/>
            <a:ext cx="7743825" cy="33123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2400" i="1" dirty="0">
              <a:solidFill>
                <a:srgbClr val="002060"/>
              </a:solidFill>
            </a:endParaRPr>
          </a:p>
          <a:p>
            <a:pPr marL="0" indent="0" algn="just">
              <a:buNone/>
            </a:pPr>
            <a:endParaRPr lang="es-CO" sz="2400" i="1" dirty="0">
              <a:solidFill>
                <a:srgbClr val="002060"/>
              </a:solidFill>
            </a:endParaRPr>
          </a:p>
        </p:txBody>
      </p:sp>
      <p:sp>
        <p:nvSpPr>
          <p:cNvPr id="5" name="CuadroTexto 4"/>
          <p:cNvSpPr txBox="1"/>
          <p:nvPr/>
        </p:nvSpPr>
        <p:spPr>
          <a:xfrm>
            <a:off x="1187624" y="1340768"/>
            <a:ext cx="7776864" cy="3557512"/>
          </a:xfrm>
          <a:prstGeom prst="rect">
            <a:avLst/>
          </a:prstGeom>
          <a:noFill/>
        </p:spPr>
        <p:txBody>
          <a:bodyPr wrap="square" rtlCol="0">
            <a:spAutoFit/>
          </a:bodyPr>
          <a:lstStyle/>
          <a:p>
            <a:pPr algn="just">
              <a:lnSpc>
                <a:spcPct val="107000"/>
              </a:lnSpc>
              <a:spcAft>
                <a:spcPts val="800"/>
              </a:spcAft>
            </a:pPr>
            <a:r>
              <a:rPr lang="es-CO" dirty="0" smtClean="0">
                <a:latin typeface="Calibri" panose="020F0502020204030204" pitchFamily="34" charset="0"/>
                <a:ea typeface="Calibri" panose="020F0502020204030204" pitchFamily="34" charset="0"/>
                <a:cs typeface="Times New Roman" panose="02020603050405020304" pitchFamily="18" charset="0"/>
              </a:rPr>
              <a:t>El plan </a:t>
            </a:r>
            <a:r>
              <a:rPr lang="es-CO" dirty="0">
                <a:latin typeface="Calibri" panose="020F0502020204030204" pitchFamily="34" charset="0"/>
                <a:ea typeface="Calibri" panose="020F0502020204030204" pitchFamily="34" charset="0"/>
                <a:cs typeface="Times New Roman" panose="02020603050405020304" pitchFamily="18" charset="0"/>
              </a:rPr>
              <a:t>padrinos  nace en el 2017 </a:t>
            </a:r>
            <a:r>
              <a:rPr lang="es-CO" dirty="0" smtClean="0">
                <a:latin typeface="Calibri" panose="020F0502020204030204" pitchFamily="34" charset="0"/>
                <a:ea typeface="Calibri" panose="020F0502020204030204" pitchFamily="34" charset="0"/>
                <a:cs typeface="Times New Roman" panose="02020603050405020304" pitchFamily="18" charset="0"/>
              </a:rPr>
              <a:t>como una  estrategia de sensibilización  y capacitación in situ  dirigida  a los despachos  judiciales del sistema  penal acusatorio de  Bogotá, respondiendo así a las necesidades de acompañamiento y fortalecimiento  en los temas propios del sistema de gestión de calidad, armonizado  con la norma NTC ISO 9001-2015 y las estructuras de alto nivel.</a:t>
            </a:r>
          </a:p>
          <a:p>
            <a:pPr algn="just">
              <a:lnSpc>
                <a:spcPct val="107000"/>
              </a:lnSpc>
              <a:spcAft>
                <a:spcPts val="800"/>
              </a:spcAft>
            </a:pPr>
            <a:r>
              <a:rPr lang="es-CO" dirty="0" smtClean="0">
                <a:latin typeface="Calibri" panose="020F0502020204030204" pitchFamily="34" charset="0"/>
                <a:ea typeface="Calibri" panose="020F0502020204030204" pitchFamily="34" charset="0"/>
                <a:cs typeface="Times New Roman" panose="02020603050405020304" pitchFamily="18" charset="0"/>
              </a:rPr>
              <a:t>El plan padrinos se consolida en el 2018 </a:t>
            </a:r>
            <a:r>
              <a:rPr lang="es-CO" dirty="0">
                <a:latin typeface="Calibri" panose="020F0502020204030204" pitchFamily="34" charset="0"/>
                <a:ea typeface="Calibri" panose="020F0502020204030204" pitchFamily="34" charset="0"/>
                <a:cs typeface="Times New Roman" panose="02020603050405020304" pitchFamily="18" charset="0"/>
              </a:rPr>
              <a:t> </a:t>
            </a:r>
            <a:r>
              <a:rPr lang="es-CO" dirty="0" smtClean="0">
                <a:latin typeface="Calibri" panose="020F0502020204030204" pitchFamily="34" charset="0"/>
                <a:ea typeface="Calibri" panose="020F0502020204030204" pitchFamily="34" charset="0"/>
                <a:cs typeface="Times New Roman" panose="02020603050405020304" pitchFamily="18" charset="0"/>
              </a:rPr>
              <a:t>en su segunda versión capacitando a mas del 50% de los despachos judiciales del sistema penal acusatorio de Bogota,  en donde el impacto positivo se vio  reflejado en los resultados  de las  auditorias internas y externas de calidad, en las cuales se resalto la gestión del conocimiento.</a:t>
            </a:r>
            <a:endParaRPr lang="es-CO"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O"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49833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47664" y="566554"/>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s-CO" sz="2400" b="1" i="1" dirty="0">
                <a:solidFill>
                  <a:srgbClr val="002060"/>
                </a:solidFill>
                <a:effectLst>
                  <a:outerShdw blurRad="38100" dist="38100" dir="2700000" algn="tl">
                    <a:srgbClr val="000000">
                      <a:alpha val="43137"/>
                    </a:srgbClr>
                  </a:outerShdw>
                </a:effectLst>
              </a:rPr>
              <a:t> </a:t>
            </a:r>
            <a:r>
              <a:rPr lang="es-CO" sz="2400" b="1" i="1" dirty="0" smtClean="0">
                <a:solidFill>
                  <a:srgbClr val="002060"/>
                </a:solidFill>
                <a:effectLst>
                  <a:outerShdw blurRad="38100" dist="38100" dir="2700000" algn="tl">
                    <a:srgbClr val="000000">
                      <a:alpha val="43137"/>
                    </a:srgbClr>
                  </a:outerShdw>
                </a:effectLst>
              </a:rPr>
              <a:t>JUSTIFICACIÓN PLAN PADRINOS 2019</a:t>
            </a:r>
            <a:endParaRPr lang="es-CO" sz="2400" b="1" i="1" dirty="0">
              <a:solidFill>
                <a:srgbClr val="002060"/>
              </a:solidFill>
              <a:effectLst>
                <a:outerShdw blurRad="38100" dist="38100" dir="2700000" algn="tl">
                  <a:srgbClr val="000000">
                    <a:alpha val="43137"/>
                  </a:srgbClr>
                </a:outerShdw>
              </a:effectLst>
            </a:endParaRPr>
          </a:p>
        </p:txBody>
      </p:sp>
      <p:sp>
        <p:nvSpPr>
          <p:cNvPr id="3" name="2 Marcador de contenido"/>
          <p:cNvSpPr txBox="1">
            <a:spLocks/>
          </p:cNvSpPr>
          <p:nvPr/>
        </p:nvSpPr>
        <p:spPr>
          <a:xfrm>
            <a:off x="942975" y="1628800"/>
            <a:ext cx="7743825"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2400" i="1" dirty="0">
              <a:solidFill>
                <a:srgbClr val="002060"/>
              </a:solidFill>
            </a:endParaRPr>
          </a:p>
        </p:txBody>
      </p:sp>
      <p:sp>
        <p:nvSpPr>
          <p:cNvPr id="4" name="CuadroTexto 3"/>
          <p:cNvSpPr txBox="1"/>
          <p:nvPr/>
        </p:nvSpPr>
        <p:spPr>
          <a:xfrm>
            <a:off x="1901148" y="1593613"/>
            <a:ext cx="6487275" cy="2585323"/>
          </a:xfrm>
          <a:prstGeom prst="rect">
            <a:avLst/>
          </a:prstGeom>
          <a:noFill/>
        </p:spPr>
        <p:txBody>
          <a:bodyPr wrap="square" rtlCol="0">
            <a:spAutoFit/>
          </a:bodyPr>
          <a:lstStyle/>
          <a:p>
            <a:pPr algn="just"/>
            <a:r>
              <a:rPr lang="es-CO" dirty="0" smtClean="0"/>
              <a:t>* Dada </a:t>
            </a:r>
            <a:r>
              <a:rPr lang="es-CO" dirty="0"/>
              <a:t>la carga de trabajo de los juzgados del SPA, se hace necesario </a:t>
            </a:r>
            <a:r>
              <a:rPr lang="es-CO" dirty="0" smtClean="0"/>
              <a:t>acercar el </a:t>
            </a:r>
            <a:r>
              <a:rPr lang="es-CO" dirty="0"/>
              <a:t>Sistema de Gestión de Calidad de forma personalizada y en el menor tiempo posible a los integrantes de cada </a:t>
            </a:r>
            <a:r>
              <a:rPr lang="es-CO" dirty="0" smtClean="0"/>
              <a:t>juzgado garantizando así el mantenimiento y la mejora  continua del sistema  de gestión de calidad.</a:t>
            </a:r>
            <a:endParaRPr lang="es-CO" dirty="0"/>
          </a:p>
          <a:p>
            <a:pPr algn="just"/>
            <a:endParaRPr lang="es-CO" dirty="0"/>
          </a:p>
          <a:p>
            <a:pPr algn="just"/>
            <a:r>
              <a:rPr lang="es-CO" dirty="0" smtClean="0"/>
              <a:t>* La </a:t>
            </a:r>
            <a:r>
              <a:rPr lang="es-CO" dirty="0"/>
              <a:t>rotación de personal y el ingreso de Jueces en </a:t>
            </a:r>
            <a:r>
              <a:rPr lang="es-CO" dirty="0" smtClean="0"/>
              <a:t>propiedad, requiere de una capacitación permanente </a:t>
            </a:r>
            <a:r>
              <a:rPr lang="es-CO" dirty="0"/>
              <a:t>y actualización en temas del Sistema de Gestión. </a:t>
            </a:r>
          </a:p>
        </p:txBody>
      </p:sp>
    </p:spTree>
    <p:extLst>
      <p:ext uri="{BB962C8B-B14F-4D97-AF65-F5344CB8AC3E}">
        <p14:creationId xmlns:p14="http://schemas.microsoft.com/office/powerpoint/2010/main" val="38214349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47664" y="566554"/>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s-CO" sz="2400" b="1" i="1" dirty="0">
                <a:solidFill>
                  <a:srgbClr val="002060"/>
                </a:solidFill>
                <a:effectLst>
                  <a:outerShdw blurRad="38100" dist="38100" dir="2700000" algn="tl">
                    <a:srgbClr val="000000">
                      <a:alpha val="43137"/>
                    </a:srgbClr>
                  </a:outerShdw>
                </a:effectLst>
              </a:rPr>
              <a:t>OBJETIVOS </a:t>
            </a:r>
            <a:r>
              <a:rPr lang="es-CO" sz="2400" b="1" i="1" dirty="0" smtClean="0">
                <a:solidFill>
                  <a:srgbClr val="002060"/>
                </a:solidFill>
                <a:effectLst>
                  <a:outerShdw blurRad="38100" dist="38100" dir="2700000" algn="tl">
                    <a:srgbClr val="000000">
                      <a:alpha val="43137"/>
                    </a:srgbClr>
                  </a:outerShdw>
                </a:effectLst>
              </a:rPr>
              <a:t>DEL PLAN PADRINOS 2019</a:t>
            </a:r>
            <a:endParaRPr lang="es-CO" sz="2400" b="1" i="1" dirty="0">
              <a:solidFill>
                <a:srgbClr val="002060"/>
              </a:solidFill>
              <a:effectLst>
                <a:outerShdw blurRad="38100" dist="38100" dir="2700000" algn="tl">
                  <a:srgbClr val="000000">
                    <a:alpha val="43137"/>
                  </a:srgbClr>
                </a:outerShdw>
              </a:effectLst>
            </a:endParaRPr>
          </a:p>
        </p:txBody>
      </p:sp>
      <p:sp>
        <p:nvSpPr>
          <p:cNvPr id="3" name="2 Marcador de contenido"/>
          <p:cNvSpPr txBox="1">
            <a:spLocks/>
          </p:cNvSpPr>
          <p:nvPr/>
        </p:nvSpPr>
        <p:spPr>
          <a:xfrm>
            <a:off x="942974" y="1844824"/>
            <a:ext cx="7743825" cy="33123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2400" i="1" dirty="0">
              <a:solidFill>
                <a:srgbClr val="002060"/>
              </a:solidFill>
            </a:endParaRPr>
          </a:p>
          <a:p>
            <a:pPr marL="0" indent="0" algn="just">
              <a:buNone/>
            </a:pPr>
            <a:endParaRPr lang="es-CO" sz="2400" i="1" dirty="0">
              <a:solidFill>
                <a:srgbClr val="002060"/>
              </a:solidFill>
            </a:endParaRPr>
          </a:p>
        </p:txBody>
      </p:sp>
      <p:sp>
        <p:nvSpPr>
          <p:cNvPr id="5" name="CuadroTexto 4"/>
          <p:cNvSpPr txBox="1"/>
          <p:nvPr/>
        </p:nvSpPr>
        <p:spPr>
          <a:xfrm>
            <a:off x="1187624" y="1138054"/>
            <a:ext cx="7776864" cy="3865289"/>
          </a:xfrm>
          <a:prstGeom prst="rect">
            <a:avLst/>
          </a:prstGeom>
          <a:noFill/>
        </p:spPr>
        <p:txBody>
          <a:bodyPr wrap="square" rtlCol="0">
            <a:spAutoFit/>
          </a:bodyPr>
          <a:lstStyle/>
          <a:p>
            <a:pPr>
              <a:lnSpc>
                <a:spcPct val="107000"/>
              </a:lnSpc>
              <a:spcAft>
                <a:spcPts val="800"/>
              </a:spcAft>
            </a:pPr>
            <a:r>
              <a:rPr lang="es-CO" b="1" i="1" dirty="0">
                <a:solidFill>
                  <a:srgbClr val="002060"/>
                </a:solidFill>
                <a:effectLst>
                  <a:outerShdw blurRad="38100" dist="38100" dir="2700000" algn="tl">
                    <a:srgbClr val="000000">
                      <a:alpha val="43137"/>
                    </a:srgbClr>
                  </a:outerShdw>
                </a:effectLst>
              </a:rPr>
              <a:t>GENERAL </a:t>
            </a:r>
          </a:p>
          <a:p>
            <a:pPr algn="just">
              <a:lnSpc>
                <a:spcPct val="107000"/>
              </a:lnSpc>
              <a:spcAft>
                <a:spcPts val="800"/>
              </a:spcAft>
            </a:pPr>
            <a:r>
              <a:rPr lang="es-CO" dirty="0">
                <a:latin typeface="Calibri" panose="020F0502020204030204" pitchFamily="34" charset="0"/>
                <a:ea typeface="Calibri" panose="020F0502020204030204" pitchFamily="34" charset="0"/>
                <a:cs typeface="Times New Roman" panose="02020603050405020304" pitchFamily="18" charset="0"/>
              </a:rPr>
              <a:t>Mantener y actualizar  el conocimiento sobre el Sistema de Gestión de la Calidad a los Funcionarios y Empleados de los juzgados del Sistema Penal Acusatorio de Bogotá para generar conciencia de su contribución a la eficacia del mismo</a:t>
            </a:r>
            <a:r>
              <a:rPr lang="es-CO" dirty="0" smtClean="0">
                <a:latin typeface="Calibri" panose="020F0502020204030204" pitchFamily="34" charset="0"/>
                <a:ea typeface="Calibri" panose="020F0502020204030204" pitchFamily="34" charset="0"/>
                <a:cs typeface="Times New Roman" panose="02020603050405020304" pitchFamily="18" charset="0"/>
              </a:rPr>
              <a:t>.</a:t>
            </a:r>
            <a:endParaRPr lang="es-CO"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O" b="1" i="1" dirty="0">
                <a:solidFill>
                  <a:srgbClr val="002060"/>
                </a:solidFill>
                <a:effectLst>
                  <a:outerShdw blurRad="38100" dist="38100" dir="2700000" algn="tl">
                    <a:srgbClr val="000000">
                      <a:alpha val="43137"/>
                    </a:srgbClr>
                  </a:outerShdw>
                </a:effectLst>
              </a:rPr>
              <a:t>ESPECÍFICOS </a:t>
            </a:r>
            <a:endParaRPr lang="es-CO"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O" dirty="0" smtClean="0">
                <a:latin typeface="Calibri" panose="020F0502020204030204" pitchFamily="34" charset="0"/>
                <a:ea typeface="Calibri" panose="020F0502020204030204" pitchFamily="34" charset="0"/>
                <a:cs typeface="Times New Roman" panose="02020603050405020304" pitchFamily="18" charset="0"/>
              </a:rPr>
              <a:t>- Sensibilizar a todos los servidores Judiciales del Sistema </a:t>
            </a:r>
            <a:r>
              <a:rPr lang="es-CO" dirty="0">
                <a:latin typeface="Calibri" panose="020F0502020204030204" pitchFamily="34" charset="0"/>
                <a:ea typeface="Calibri" panose="020F0502020204030204" pitchFamily="34" charset="0"/>
                <a:cs typeface="Times New Roman" panose="02020603050405020304" pitchFamily="18" charset="0"/>
              </a:rPr>
              <a:t>Penal Acusatorio de </a:t>
            </a:r>
            <a:r>
              <a:rPr lang="es-CO" dirty="0" smtClean="0">
                <a:latin typeface="Calibri" panose="020F0502020204030204" pitchFamily="34" charset="0"/>
                <a:ea typeface="Calibri" panose="020F0502020204030204" pitchFamily="34" charset="0"/>
                <a:cs typeface="Times New Roman" panose="02020603050405020304" pitchFamily="18" charset="0"/>
              </a:rPr>
              <a:t>Bogotá </a:t>
            </a:r>
            <a:r>
              <a:rPr lang="es-CO" dirty="0">
                <a:latin typeface="Calibri" panose="020F0502020204030204" pitchFamily="34" charset="0"/>
                <a:ea typeface="Calibri" panose="020F0502020204030204" pitchFamily="34" charset="0"/>
                <a:cs typeface="Times New Roman" panose="02020603050405020304" pitchFamily="18" charset="0"/>
              </a:rPr>
              <a:t>en los </a:t>
            </a:r>
            <a:r>
              <a:rPr lang="es-CO" dirty="0" smtClean="0">
                <a:latin typeface="Calibri" panose="020F0502020204030204" pitchFamily="34" charset="0"/>
                <a:ea typeface="Calibri" panose="020F0502020204030204" pitchFamily="34" charset="0"/>
                <a:cs typeface="Times New Roman" panose="02020603050405020304" pitchFamily="18" charset="0"/>
              </a:rPr>
              <a:t>beneficios de la aplicabilidad  del sistema de Gestión de Calidad.</a:t>
            </a:r>
            <a:endParaRPr lang="es-CO"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O" dirty="0" smtClean="0">
                <a:latin typeface="Calibri" panose="020F0502020204030204" pitchFamily="34" charset="0"/>
                <a:ea typeface="Calibri" panose="020F0502020204030204" pitchFamily="34" charset="0"/>
                <a:cs typeface="Times New Roman" panose="02020603050405020304" pitchFamily="18" charset="0"/>
              </a:rPr>
              <a:t>- Gestionar el conocimiento en </a:t>
            </a:r>
            <a:r>
              <a:rPr lang="es-CO" dirty="0">
                <a:latin typeface="Calibri" panose="020F0502020204030204" pitchFamily="34" charset="0"/>
                <a:ea typeface="Calibri" panose="020F0502020204030204" pitchFamily="34" charset="0"/>
                <a:cs typeface="Times New Roman" panose="02020603050405020304" pitchFamily="18" charset="0"/>
              </a:rPr>
              <a:t>temas como r</a:t>
            </a:r>
            <a:r>
              <a:rPr lang="es-CO" dirty="0" smtClean="0">
                <a:latin typeface="Calibri" panose="020F0502020204030204" pitchFamily="34" charset="0"/>
                <a:ea typeface="Calibri" panose="020F0502020204030204" pitchFamily="34" charset="0"/>
                <a:cs typeface="Times New Roman" panose="02020603050405020304" pitchFamily="18" charset="0"/>
              </a:rPr>
              <a:t>iesgos</a:t>
            </a:r>
            <a:r>
              <a:rPr lang="es-CO" dirty="0">
                <a:latin typeface="Calibri" panose="020F0502020204030204" pitchFamily="34" charset="0"/>
                <a:ea typeface="Calibri" panose="020F0502020204030204" pitchFamily="34" charset="0"/>
                <a:cs typeface="Times New Roman" panose="02020603050405020304" pitchFamily="18" charset="0"/>
              </a:rPr>
              <a:t>, </a:t>
            </a:r>
            <a:r>
              <a:rPr lang="es-CO" dirty="0" smtClean="0">
                <a:latin typeface="Calibri" panose="020F0502020204030204" pitchFamily="34" charset="0"/>
                <a:ea typeface="Calibri" panose="020F0502020204030204" pitchFamily="34" charset="0"/>
                <a:cs typeface="Times New Roman" panose="02020603050405020304" pitchFamily="18" charset="0"/>
              </a:rPr>
              <a:t>indicadores </a:t>
            </a:r>
            <a:r>
              <a:rPr lang="es-CO" dirty="0">
                <a:latin typeface="Calibri" panose="020F0502020204030204" pitchFamily="34" charset="0"/>
                <a:ea typeface="Calibri" panose="020F0502020204030204" pitchFamily="34" charset="0"/>
                <a:cs typeface="Times New Roman" panose="02020603050405020304" pitchFamily="18" charset="0"/>
              </a:rPr>
              <a:t>y </a:t>
            </a:r>
            <a:r>
              <a:rPr lang="es-CO" dirty="0" smtClean="0">
                <a:latin typeface="Calibri" panose="020F0502020204030204" pitchFamily="34" charset="0"/>
                <a:ea typeface="Calibri" panose="020F0502020204030204" pitchFamily="34" charset="0"/>
                <a:cs typeface="Times New Roman" panose="02020603050405020304" pitchFamily="18" charset="0"/>
              </a:rPr>
              <a:t> salidas </a:t>
            </a:r>
            <a:r>
              <a:rPr lang="es-CO" dirty="0">
                <a:latin typeface="Calibri" panose="020F0502020204030204" pitchFamily="34" charset="0"/>
                <a:ea typeface="Calibri" panose="020F0502020204030204" pitchFamily="34" charset="0"/>
                <a:cs typeface="Times New Roman" panose="02020603050405020304" pitchFamily="18" charset="0"/>
              </a:rPr>
              <a:t>n</a:t>
            </a:r>
            <a:r>
              <a:rPr lang="es-CO" dirty="0" smtClean="0">
                <a:latin typeface="Calibri" panose="020F0502020204030204" pitchFamily="34" charset="0"/>
                <a:ea typeface="Calibri" panose="020F0502020204030204" pitchFamily="34" charset="0"/>
                <a:cs typeface="Times New Roman" panose="02020603050405020304" pitchFamily="18" charset="0"/>
              </a:rPr>
              <a:t>o </a:t>
            </a:r>
            <a:r>
              <a:rPr lang="es-CO" dirty="0">
                <a:latin typeface="Calibri" panose="020F0502020204030204" pitchFamily="34" charset="0"/>
                <a:ea typeface="Calibri" panose="020F0502020204030204" pitchFamily="34" charset="0"/>
                <a:cs typeface="Times New Roman" panose="02020603050405020304" pitchFamily="18" charset="0"/>
              </a:rPr>
              <a:t>conformes, de manera sencilla y de fácil aplicación en los </a:t>
            </a:r>
            <a:r>
              <a:rPr lang="es-CO" dirty="0" smtClean="0">
                <a:latin typeface="Calibri" panose="020F0502020204030204" pitchFamily="34" charset="0"/>
                <a:ea typeface="Calibri" panose="020F0502020204030204" pitchFamily="34" charset="0"/>
                <a:cs typeface="Times New Roman" panose="02020603050405020304" pitchFamily="18" charset="0"/>
              </a:rPr>
              <a:t>despachos Judiciales. </a:t>
            </a:r>
            <a:endParaRPr lang="es-CO"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O" dirty="0" smtClean="0">
                <a:latin typeface="Calibri" panose="020F0502020204030204" pitchFamily="34" charset="0"/>
                <a:ea typeface="Calibri" panose="020F0502020204030204" pitchFamily="34" charset="0"/>
                <a:cs typeface="Times New Roman" panose="02020603050405020304" pitchFamily="18" charset="0"/>
              </a:rPr>
              <a:t>-Fortalecer la cultura del sistema  de gestión de Calidad en los despachos judiciales del sistema penal acusatorio de Bogotá.</a:t>
            </a:r>
            <a:endParaRPr lang="es-CO"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51380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47664" y="566554"/>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s-CO" sz="2400" b="1" i="1" dirty="0">
                <a:solidFill>
                  <a:srgbClr val="002060"/>
                </a:solidFill>
                <a:effectLst>
                  <a:outerShdw blurRad="38100" dist="38100" dir="2700000" algn="tl">
                    <a:srgbClr val="000000">
                      <a:alpha val="43137"/>
                    </a:srgbClr>
                  </a:outerShdw>
                </a:effectLst>
              </a:rPr>
              <a:t>ALCANCE </a:t>
            </a:r>
            <a:r>
              <a:rPr lang="es-CO" sz="2400" b="1" i="1" dirty="0" smtClean="0">
                <a:solidFill>
                  <a:srgbClr val="002060"/>
                </a:solidFill>
                <a:effectLst>
                  <a:outerShdw blurRad="38100" dist="38100" dir="2700000" algn="tl">
                    <a:srgbClr val="000000">
                      <a:alpha val="43137"/>
                    </a:srgbClr>
                  </a:outerShdw>
                </a:effectLst>
              </a:rPr>
              <a:t>DEL PLAN PADRINOS </a:t>
            </a:r>
            <a:r>
              <a:rPr lang="es-CO" sz="2400" b="1" i="1" dirty="0">
                <a:solidFill>
                  <a:srgbClr val="002060"/>
                </a:solidFill>
                <a:effectLst>
                  <a:outerShdw blurRad="38100" dist="38100" dir="2700000" algn="tl">
                    <a:srgbClr val="000000">
                      <a:alpha val="43137"/>
                    </a:srgbClr>
                  </a:outerShdw>
                </a:effectLst>
              </a:rPr>
              <a:t>2019</a:t>
            </a:r>
          </a:p>
        </p:txBody>
      </p:sp>
      <p:sp>
        <p:nvSpPr>
          <p:cNvPr id="3" name="2 Marcador de contenido"/>
          <p:cNvSpPr txBox="1">
            <a:spLocks/>
          </p:cNvSpPr>
          <p:nvPr/>
        </p:nvSpPr>
        <p:spPr>
          <a:xfrm>
            <a:off x="942975" y="1628800"/>
            <a:ext cx="7743825"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2400" i="1" dirty="0">
              <a:solidFill>
                <a:srgbClr val="002060"/>
              </a:solidFill>
            </a:endParaRPr>
          </a:p>
        </p:txBody>
      </p:sp>
      <p:sp>
        <p:nvSpPr>
          <p:cNvPr id="5" name="CuadroTexto 4"/>
          <p:cNvSpPr txBox="1"/>
          <p:nvPr/>
        </p:nvSpPr>
        <p:spPr>
          <a:xfrm>
            <a:off x="1696852" y="1167135"/>
            <a:ext cx="6840760" cy="646331"/>
          </a:xfrm>
          <a:prstGeom prst="rect">
            <a:avLst/>
          </a:prstGeom>
          <a:noFill/>
        </p:spPr>
        <p:txBody>
          <a:bodyPr wrap="square" rtlCol="0">
            <a:spAutoFit/>
          </a:bodyPr>
          <a:lstStyle/>
          <a:p>
            <a:r>
              <a:rPr lang="es-CO" dirty="0"/>
              <a:t>La capacitación sobre el sistema de Gestión de la Calidad del </a:t>
            </a:r>
            <a:r>
              <a:rPr lang="es-CO" dirty="0">
                <a:solidFill>
                  <a:prstClr val="black"/>
                </a:solidFill>
                <a:latin typeface="Calibri" panose="020F0502020204030204" pitchFamily="34" charset="0"/>
                <a:ea typeface="Calibri" panose="020F0502020204030204" pitchFamily="34" charset="0"/>
                <a:cs typeface="Times New Roman" panose="02020603050405020304" pitchFamily="18" charset="0"/>
              </a:rPr>
              <a:t>Sistema Penal Acusatorio de Bogotá, comprende:</a:t>
            </a:r>
          </a:p>
        </p:txBody>
      </p:sp>
      <p:graphicFrame>
        <p:nvGraphicFramePr>
          <p:cNvPr id="6" name="Tabla 5"/>
          <p:cNvGraphicFramePr>
            <a:graphicFrameLocks noGrp="1"/>
          </p:cNvGraphicFramePr>
          <p:nvPr>
            <p:extLst>
              <p:ext uri="{D42A27DB-BD31-4B8C-83A1-F6EECF244321}">
                <p14:modId xmlns:p14="http://schemas.microsoft.com/office/powerpoint/2010/main" val="1580050678"/>
              </p:ext>
            </p:extLst>
          </p:nvPr>
        </p:nvGraphicFramePr>
        <p:xfrm>
          <a:off x="1766886" y="1875532"/>
          <a:ext cx="6405513" cy="3295204"/>
        </p:xfrm>
        <a:graphic>
          <a:graphicData uri="http://schemas.openxmlformats.org/drawingml/2006/table">
            <a:tbl>
              <a:tblPr firstRow="1" bandRow="1">
                <a:tableStyleId>{5C22544A-7EE6-4342-B048-85BDC9FD1C3A}</a:tableStyleId>
              </a:tblPr>
              <a:tblGrid>
                <a:gridCol w="3098866">
                  <a:extLst>
                    <a:ext uri="{9D8B030D-6E8A-4147-A177-3AD203B41FA5}">
                      <a16:colId xmlns:a16="http://schemas.microsoft.com/office/drawing/2014/main" xmlns="" val="20000"/>
                    </a:ext>
                  </a:extLst>
                </a:gridCol>
                <a:gridCol w="1286289">
                  <a:extLst>
                    <a:ext uri="{9D8B030D-6E8A-4147-A177-3AD203B41FA5}">
                      <a16:colId xmlns:a16="http://schemas.microsoft.com/office/drawing/2014/main" xmlns="" val="20001"/>
                    </a:ext>
                  </a:extLst>
                </a:gridCol>
                <a:gridCol w="2020358">
                  <a:extLst>
                    <a:ext uri="{9D8B030D-6E8A-4147-A177-3AD203B41FA5}">
                      <a16:colId xmlns:a16="http://schemas.microsoft.com/office/drawing/2014/main" xmlns="" val="20002"/>
                    </a:ext>
                  </a:extLst>
                </a:gridCol>
              </a:tblGrid>
              <a:tr h="369124">
                <a:tc>
                  <a:txBody>
                    <a:bodyPr/>
                    <a:lstStyle/>
                    <a:p>
                      <a:pPr algn="ctr"/>
                      <a:r>
                        <a:rPr lang="es-CO" dirty="0"/>
                        <a:t>TIPO </a:t>
                      </a:r>
                      <a:r>
                        <a:rPr lang="es-CO" baseline="0" dirty="0"/>
                        <a:t>DE JUZGADO PENAL</a:t>
                      </a:r>
                      <a:endParaRPr lang="es-CO" dirty="0"/>
                    </a:p>
                  </a:txBody>
                  <a:tcPr/>
                </a:tc>
                <a:tc>
                  <a:txBody>
                    <a:bodyPr/>
                    <a:lstStyle/>
                    <a:p>
                      <a:pPr algn="ctr"/>
                      <a:r>
                        <a:rPr lang="es-CO" dirty="0"/>
                        <a:t>CANTIDAD</a:t>
                      </a:r>
                    </a:p>
                  </a:txBody>
                  <a:tcPr/>
                </a:tc>
                <a:tc>
                  <a:txBody>
                    <a:bodyPr/>
                    <a:lstStyle/>
                    <a:p>
                      <a:pPr algn="ctr"/>
                      <a:r>
                        <a:rPr lang="es-CO" dirty="0"/>
                        <a:t>SEDES</a:t>
                      </a:r>
                    </a:p>
                  </a:txBody>
                  <a:tcPr/>
                </a:tc>
                <a:extLst>
                  <a:ext uri="{0D108BD9-81ED-4DB2-BD59-A6C34878D82A}">
                    <a16:rowId xmlns:a16="http://schemas.microsoft.com/office/drawing/2014/main" xmlns="" val="10000"/>
                  </a:ext>
                </a:extLst>
              </a:tr>
              <a:tr h="1092201">
                <a:tc>
                  <a:txBody>
                    <a:bodyPr/>
                    <a:lstStyle/>
                    <a:p>
                      <a:pPr algn="ctr"/>
                      <a:r>
                        <a:rPr kumimoji="0" lang="es-CO" sz="18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rPr>
                        <a:t>Municipal con función de control de Garantías</a:t>
                      </a:r>
                      <a:endParaRPr lang="es-CO" dirty="0"/>
                    </a:p>
                  </a:txBody>
                  <a:tcPr anchor="ctr"/>
                </a:tc>
                <a:tc>
                  <a:txBody>
                    <a:bodyPr/>
                    <a:lstStyle/>
                    <a:p>
                      <a:pPr algn="ctr"/>
                      <a:r>
                        <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80 </a:t>
                      </a:r>
                      <a:endParaRPr lang="es-CO"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dirty="0"/>
                        <a:t>PALOQUEMAO </a:t>
                      </a:r>
                      <a:r>
                        <a:rPr kumimoji="0" lang="es-CO" sz="1100" b="0" i="0" u="none" strike="noStrike" kern="1200" cap="none" spc="0" normalizeH="0" baseline="0" noProof="0" dirty="0">
                          <a:ln>
                            <a:noFill/>
                          </a:ln>
                          <a:solidFill>
                            <a:prstClr val="black"/>
                          </a:solidFill>
                          <a:effectLst/>
                          <a:uLnTx/>
                          <a:uFillTx/>
                          <a:latin typeface="+mn-lt"/>
                        </a:rPr>
                        <a:t> (48)</a:t>
                      </a:r>
                      <a:endParaRPr lang="es-CO" sz="1100" dirty="0"/>
                    </a:p>
                    <a:p>
                      <a:pPr algn="ctr"/>
                      <a:r>
                        <a:rPr lang="es-CO" sz="1100" dirty="0"/>
                        <a:t>CONVIDA (12)</a:t>
                      </a:r>
                    </a:p>
                    <a:p>
                      <a:pPr algn="ctr"/>
                      <a:r>
                        <a:rPr lang="es-CO" sz="1100" dirty="0"/>
                        <a:t>ENGATIVA (5)</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dirty="0"/>
                        <a:t>PUENTE ARANDA</a:t>
                      </a:r>
                      <a:r>
                        <a:rPr kumimoji="0" lang="es-CO" sz="1100" b="0" i="0" u="none" strike="noStrike" kern="1200" cap="none" spc="0" normalizeH="0" baseline="0" noProof="0" dirty="0">
                          <a:ln>
                            <a:noFill/>
                          </a:ln>
                          <a:solidFill>
                            <a:prstClr val="black"/>
                          </a:solidFill>
                          <a:effectLst/>
                          <a:uLnTx/>
                          <a:uFillTx/>
                          <a:latin typeface="+mn-lt"/>
                        </a:rPr>
                        <a:t> (5)</a:t>
                      </a:r>
                      <a:endParaRPr lang="es-CO" sz="11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dirty="0"/>
                        <a:t>KENNEDY</a:t>
                      </a:r>
                      <a:r>
                        <a:rPr kumimoji="0" lang="es-CO" sz="1100" b="0" i="0" u="none" strike="noStrike" kern="1200" cap="none" spc="0" normalizeH="0" baseline="0" noProof="0" dirty="0">
                          <a:ln>
                            <a:noFill/>
                          </a:ln>
                          <a:solidFill>
                            <a:prstClr val="black"/>
                          </a:solidFill>
                          <a:effectLst/>
                          <a:uLnTx/>
                          <a:uFillTx/>
                          <a:latin typeface="+mn-lt"/>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dirty="0"/>
                        <a:t>TUNJUELITO</a:t>
                      </a:r>
                      <a:r>
                        <a:rPr kumimoji="0" lang="es-CO" sz="1100" b="0" i="0" u="none" strike="noStrike" kern="1200" cap="none" spc="0" normalizeH="0" baseline="0" noProof="0" dirty="0">
                          <a:ln>
                            <a:noFill/>
                          </a:ln>
                          <a:solidFill>
                            <a:prstClr val="black"/>
                          </a:solidFill>
                          <a:effectLst/>
                          <a:uLnTx/>
                          <a:uFillTx/>
                          <a:latin typeface="+mn-lt"/>
                        </a:rPr>
                        <a:t> (5)</a:t>
                      </a:r>
                    </a:p>
                  </a:txBody>
                  <a:tcPr anchor="ctr"/>
                </a:tc>
                <a:extLst>
                  <a:ext uri="{0D108BD9-81ED-4DB2-BD59-A6C34878D82A}">
                    <a16:rowId xmlns:a16="http://schemas.microsoft.com/office/drawing/2014/main" xmlns="" val="10001"/>
                  </a:ext>
                </a:extLst>
              </a:tr>
              <a:tr h="9101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rPr>
                        <a:t>Municipal con función de Conocimiento</a:t>
                      </a:r>
                      <a:endParaRPr kumimoji="0" lang="es-CO" sz="1800" b="0" i="0" u="none" strike="noStrike" kern="1200" cap="none" spc="0" normalizeH="0" baseline="0" noProof="0" dirty="0">
                        <a:ln>
                          <a:noFill/>
                        </a:ln>
                        <a:solidFill>
                          <a:prstClr val="black"/>
                        </a:solidFill>
                        <a:effectLst/>
                        <a:uLnTx/>
                        <a:uFillTx/>
                        <a:latin typeface="+mn-lt"/>
                      </a:endParaRPr>
                    </a:p>
                    <a:p>
                      <a:pPr algn="ctr"/>
                      <a:endParaRPr lang="es-CO" dirty="0"/>
                    </a:p>
                  </a:txBody>
                  <a:tcPr anchor="ctr"/>
                </a:tc>
                <a:tc>
                  <a:txBody>
                    <a:bodyPr/>
                    <a:lstStyle/>
                    <a:p>
                      <a:pPr algn="ctr"/>
                      <a:r>
                        <a:rPr lang="es-CO" dirty="0"/>
                        <a:t>39</a:t>
                      </a:r>
                    </a:p>
                  </a:txBody>
                  <a:tcPr anchor="ctr"/>
                </a:tc>
                <a:tc>
                  <a:txBody>
                    <a:bodyPr/>
                    <a:lstStyle/>
                    <a:p>
                      <a:pPr algn="ctr"/>
                      <a:r>
                        <a:rPr kumimoji="0" lang="es-CO" sz="1100" b="0" i="0" u="none" strike="noStrike" kern="1200" cap="none" spc="0" normalizeH="0" baseline="0" noProof="0" dirty="0">
                          <a:ln>
                            <a:noFill/>
                          </a:ln>
                          <a:solidFill>
                            <a:prstClr val="black"/>
                          </a:solidFill>
                          <a:effectLst/>
                          <a:uLnTx/>
                          <a:uFillTx/>
                          <a:latin typeface="+mn-lt"/>
                        </a:rPr>
                        <a:t>CONVIDA </a:t>
                      </a:r>
                      <a:endParaRPr lang="es-CO" dirty="0"/>
                    </a:p>
                  </a:txBody>
                  <a:tcPr anchor="ctr"/>
                </a:tc>
                <a:extLst>
                  <a:ext uri="{0D108BD9-81ED-4DB2-BD59-A6C34878D82A}">
                    <a16:rowId xmlns:a16="http://schemas.microsoft.com/office/drawing/2014/main" xmlns="" val="10002"/>
                  </a:ext>
                </a:extLst>
              </a:tr>
              <a:tr h="9101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rPr>
                        <a:t>Circuito con función de Conocimiento</a:t>
                      </a:r>
                      <a:endParaRPr kumimoji="0" lang="es-CO" sz="1800" b="0" i="0" u="none" strike="noStrike" kern="1200" cap="none" spc="0" normalizeH="0" baseline="0" noProof="0" dirty="0">
                        <a:ln>
                          <a:noFill/>
                        </a:ln>
                        <a:solidFill>
                          <a:prstClr val="black"/>
                        </a:solidFill>
                        <a:effectLst/>
                        <a:uLnTx/>
                        <a:uFillTx/>
                        <a:latin typeface="+mn-lt"/>
                      </a:endParaRPr>
                    </a:p>
                    <a:p>
                      <a:pPr algn="ctr"/>
                      <a:endParaRPr lang="es-CO" dirty="0"/>
                    </a:p>
                  </a:txBody>
                  <a:tcPr anchor="ctr"/>
                </a:tc>
                <a:tc>
                  <a:txBody>
                    <a:bodyPr/>
                    <a:lstStyle/>
                    <a:p>
                      <a:pPr algn="ctr"/>
                      <a:r>
                        <a:rPr lang="es-CO" dirty="0"/>
                        <a:t>56</a:t>
                      </a:r>
                    </a:p>
                  </a:txBody>
                  <a:tcPr anchor="ctr"/>
                </a:tc>
                <a:tc>
                  <a:txBody>
                    <a:bodyPr/>
                    <a:lstStyle/>
                    <a:p>
                      <a:pPr algn="ctr"/>
                      <a:r>
                        <a:rPr kumimoji="0" lang="es-CO" sz="1100" b="0" i="0" u="none" strike="noStrike" kern="1200" cap="none" spc="0" normalizeH="0" baseline="0" noProof="0" dirty="0">
                          <a:ln>
                            <a:noFill/>
                          </a:ln>
                          <a:solidFill>
                            <a:prstClr val="black"/>
                          </a:solidFill>
                          <a:effectLst/>
                          <a:uLnTx/>
                          <a:uFillTx/>
                          <a:latin typeface="+mn-lt"/>
                        </a:rPr>
                        <a:t>PALOQUEMAO</a:t>
                      </a:r>
                      <a:endParaRPr lang="es-CO" dirty="0"/>
                    </a:p>
                  </a:txBody>
                  <a:tcPr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594478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2024209" y="260648"/>
            <a:ext cx="5716143"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pPr>
            <a:r>
              <a:rPr lang="es-CO" sz="2400" b="1" i="1" dirty="0">
                <a:solidFill>
                  <a:srgbClr val="002060"/>
                </a:solidFill>
                <a:effectLst>
                  <a:outerShdw blurRad="38100" dist="38100" dir="2700000" algn="tl">
                    <a:srgbClr val="000000">
                      <a:alpha val="43137"/>
                    </a:srgbClr>
                  </a:outerShdw>
                </a:effectLst>
              </a:rPr>
              <a:t> </a:t>
            </a:r>
            <a:r>
              <a:rPr lang="es-CO" sz="2400" b="1" i="1" dirty="0" smtClean="0">
                <a:solidFill>
                  <a:srgbClr val="002060"/>
                </a:solidFill>
                <a:effectLst>
                  <a:outerShdw blurRad="38100" dist="38100" dir="2700000" algn="tl">
                    <a:srgbClr val="000000">
                      <a:alpha val="43137"/>
                    </a:srgbClr>
                  </a:outerShdw>
                </a:effectLst>
              </a:rPr>
              <a:t>CAPACITADORES </a:t>
            </a:r>
            <a:r>
              <a:rPr lang="es-CO" sz="2400" b="1" i="1" dirty="0">
                <a:solidFill>
                  <a:srgbClr val="002060"/>
                </a:solidFill>
                <a:effectLst>
                  <a:outerShdw blurRad="38100" dist="38100" dir="2700000" algn="tl">
                    <a:srgbClr val="000000">
                      <a:alpha val="43137"/>
                    </a:srgbClr>
                  </a:outerShdw>
                </a:effectLst>
              </a:rPr>
              <a:t>DEL PLAN PADRINOS </a:t>
            </a:r>
            <a:r>
              <a:rPr lang="es-CO" sz="2400" b="1" i="1" dirty="0" smtClean="0">
                <a:solidFill>
                  <a:srgbClr val="002060"/>
                </a:solidFill>
                <a:effectLst>
                  <a:outerShdw blurRad="38100" dist="38100" dir="2700000" algn="tl">
                    <a:srgbClr val="000000">
                      <a:alpha val="43137"/>
                    </a:srgbClr>
                  </a:outerShdw>
                </a:effectLst>
              </a:rPr>
              <a:t>2019</a:t>
            </a:r>
            <a:endParaRPr lang="es-CO" sz="2400" b="1" i="1" dirty="0">
              <a:solidFill>
                <a:srgbClr val="002060"/>
              </a:solidFill>
              <a:effectLst>
                <a:outerShdw blurRad="38100" dist="38100" dir="2700000" algn="tl">
                  <a:srgbClr val="000000">
                    <a:alpha val="43137"/>
                  </a:srgbClr>
                </a:outerShdw>
              </a:effectLst>
            </a:endParaRPr>
          </a:p>
        </p:txBody>
      </p:sp>
      <p:sp>
        <p:nvSpPr>
          <p:cNvPr id="3" name="2 Marcador de contenido"/>
          <p:cNvSpPr txBox="1">
            <a:spLocks/>
          </p:cNvSpPr>
          <p:nvPr/>
        </p:nvSpPr>
        <p:spPr>
          <a:xfrm>
            <a:off x="942975" y="1628800"/>
            <a:ext cx="7743825"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2400" i="1" dirty="0">
              <a:solidFill>
                <a:srgbClr val="002060"/>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2982758065"/>
              </p:ext>
            </p:extLst>
          </p:nvPr>
        </p:nvGraphicFramePr>
        <p:xfrm>
          <a:off x="1187624" y="979846"/>
          <a:ext cx="7632848" cy="5401482"/>
        </p:xfrm>
        <a:graphic>
          <a:graphicData uri="http://schemas.openxmlformats.org/drawingml/2006/table">
            <a:tbl>
              <a:tblPr/>
              <a:tblGrid>
                <a:gridCol w="760362"/>
                <a:gridCol w="2984054"/>
                <a:gridCol w="3888432"/>
              </a:tblGrid>
              <a:tr h="280056">
                <a:tc gridSpan="3">
                  <a:txBody>
                    <a:bodyPr/>
                    <a:lstStyle/>
                    <a:p>
                      <a:pPr algn="ctr" fontAlgn="base"/>
                      <a:r>
                        <a:rPr lang="es-ES" sz="900" b="1" i="0" dirty="0">
                          <a:solidFill>
                            <a:srgbClr val="FFFFFF"/>
                          </a:solidFill>
                          <a:effectLst/>
                          <a:latin typeface="Calibri" panose="020F0502020204030204" pitchFamily="34" charset="0"/>
                        </a:rPr>
                        <a:t>CAPACITADORES PLAN PADRINO 2019​</a:t>
                      </a:r>
                      <a:endParaRPr lang="es-ES" sz="900" b="1" i="0" dirty="0">
                        <a:solidFill>
                          <a:srgbClr val="FFFFFF"/>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30004" cap="flat" cmpd="sng" algn="ctr">
                      <a:solidFill>
                        <a:srgbClr val="FFFFFF"/>
                      </a:solidFill>
                      <a:prstDash val="solid"/>
                      <a:round/>
                      <a:headEnd type="none" w="med" len="med"/>
                      <a:tailEnd type="none" w="med" len="med"/>
                    </a:lnB>
                    <a:solidFill>
                      <a:srgbClr val="4F81BD"/>
                    </a:solidFill>
                  </a:tcPr>
                </a:tc>
                <a:tc hMerge="1">
                  <a:txBody>
                    <a:bodyPr/>
                    <a:lstStyle/>
                    <a:p>
                      <a:endParaRPr lang="es-ES"/>
                    </a:p>
                  </a:txBody>
                  <a:tcPr/>
                </a:tc>
                <a:tc hMerge="1">
                  <a:txBody>
                    <a:bodyPr/>
                    <a:lstStyle/>
                    <a:p>
                      <a:endParaRPr lang="es-ES"/>
                    </a:p>
                  </a:txBody>
                  <a:tcPr/>
                </a:tc>
              </a:tr>
              <a:tr h="280056">
                <a:tc>
                  <a:txBody>
                    <a:bodyPr/>
                    <a:lstStyle/>
                    <a:p>
                      <a:pPr algn="ctr" fontAlgn="base"/>
                      <a:r>
                        <a:rPr lang="es-ES" sz="900" b="0" i="0">
                          <a:solidFill>
                            <a:srgbClr val="000000"/>
                          </a:solidFill>
                          <a:effectLst/>
                          <a:latin typeface="Calibri" panose="020F0502020204030204" pitchFamily="34" charset="0"/>
                        </a:rPr>
                        <a:t>Nº​</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30004"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NOMBRE​</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30004"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CORPORACION/ UNIDAD​</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30004"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r>
              <a:tr h="280056">
                <a:tc>
                  <a:txBody>
                    <a:bodyPr/>
                    <a:lstStyle/>
                    <a:p>
                      <a:pPr algn="ctr" fontAlgn="base"/>
                      <a:r>
                        <a:rPr lang="es-ES" sz="900" b="0" i="0">
                          <a:solidFill>
                            <a:srgbClr val="000000"/>
                          </a:solidFill>
                          <a:effectLst/>
                          <a:latin typeface="Calibri" panose="020F0502020204030204" pitchFamily="34" charset="0"/>
                        </a:rPr>
                        <a:t>1​</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GLORIA GUILLEN​</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CORTE SUPREMA DE JUSTICIA ​</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r>
              <a:tr h="280056">
                <a:tc>
                  <a:txBody>
                    <a:bodyPr/>
                    <a:lstStyle/>
                    <a:p>
                      <a:pPr algn="ctr" fontAlgn="base"/>
                      <a:r>
                        <a:rPr lang="es-ES" sz="900" b="0" i="0">
                          <a:solidFill>
                            <a:srgbClr val="000000"/>
                          </a:solidFill>
                          <a:effectLst/>
                          <a:latin typeface="Calibri" panose="020F0502020204030204" pitchFamily="34" charset="0"/>
                        </a:rPr>
                        <a:t>2​</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LIANA ABRIL​</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CORTE SUPREMA DE JUSTICIA ​</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r>
              <a:tr h="280056">
                <a:tc>
                  <a:txBody>
                    <a:bodyPr/>
                    <a:lstStyle/>
                    <a:p>
                      <a:pPr algn="ctr" fontAlgn="base"/>
                      <a:r>
                        <a:rPr lang="es-ES" sz="900" b="0" i="0">
                          <a:solidFill>
                            <a:srgbClr val="000000"/>
                          </a:solidFill>
                          <a:effectLst/>
                          <a:latin typeface="Calibri" panose="020F0502020204030204" pitchFamily="34" charset="0"/>
                        </a:rPr>
                        <a:t>3​</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HENRY RAUL OSORIO​</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CORTE SUPREMA DE JUSTICIA ​</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r>
              <a:tr h="321600">
                <a:tc>
                  <a:txBody>
                    <a:bodyPr/>
                    <a:lstStyle/>
                    <a:p>
                      <a:pPr algn="ctr" fontAlgn="base"/>
                      <a:r>
                        <a:rPr lang="es-ES" sz="900" b="0" i="0">
                          <a:solidFill>
                            <a:srgbClr val="000000"/>
                          </a:solidFill>
                          <a:effectLst/>
                          <a:latin typeface="Calibri" panose="020F0502020204030204" pitchFamily="34" charset="0"/>
                        </a:rPr>
                        <a:t>4​</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ALEJANDRO ROMERO​</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CONSEJO SECCIONAL DE LA JUDICATURABOGOTÁ​</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r>
              <a:tr h="258125">
                <a:tc>
                  <a:txBody>
                    <a:bodyPr/>
                    <a:lstStyle/>
                    <a:p>
                      <a:pPr algn="ctr" fontAlgn="base"/>
                      <a:r>
                        <a:rPr lang="es-ES" sz="900" b="0" i="0">
                          <a:solidFill>
                            <a:srgbClr val="000000"/>
                          </a:solidFill>
                          <a:effectLst/>
                          <a:latin typeface="Calibri" panose="020F0502020204030204" pitchFamily="34" charset="0"/>
                        </a:rPr>
                        <a:t>5​</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SANDRA CARRILLO ​</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CONSEJO SECCIONAL DE LA JUDICATURABOGOTÁ​</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r>
              <a:tr h="280056">
                <a:tc>
                  <a:txBody>
                    <a:bodyPr/>
                    <a:lstStyle/>
                    <a:p>
                      <a:pPr algn="ctr" fontAlgn="base"/>
                      <a:r>
                        <a:rPr lang="es-ES" sz="900" b="0" i="0">
                          <a:solidFill>
                            <a:srgbClr val="000000"/>
                          </a:solidFill>
                          <a:effectLst/>
                          <a:latin typeface="Calibri" panose="020F0502020204030204" pitchFamily="34" charset="0"/>
                        </a:rPr>
                        <a:t>6​</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RICARDO MOLINA​</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DEAJ ​</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r>
              <a:tr h="217493">
                <a:tc>
                  <a:txBody>
                    <a:bodyPr/>
                    <a:lstStyle/>
                    <a:p>
                      <a:pPr algn="ctr" fontAlgn="base"/>
                      <a:r>
                        <a:rPr lang="es-ES" sz="900" b="0" i="0">
                          <a:solidFill>
                            <a:srgbClr val="000000"/>
                          </a:solidFill>
                          <a:effectLst/>
                          <a:latin typeface="Calibri" panose="020F0502020204030204" pitchFamily="34" charset="0"/>
                        </a:rPr>
                        <a:t>7​</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JHON ARIAS​</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DEAJ ​</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r>
              <a:tr h="280056">
                <a:tc>
                  <a:txBody>
                    <a:bodyPr/>
                    <a:lstStyle/>
                    <a:p>
                      <a:pPr algn="ctr" fontAlgn="base"/>
                      <a:r>
                        <a:rPr lang="es-ES" sz="900" b="0" i="0">
                          <a:solidFill>
                            <a:srgbClr val="000000"/>
                          </a:solidFill>
                          <a:effectLst/>
                          <a:latin typeface="Calibri" panose="020F0502020204030204" pitchFamily="34" charset="0"/>
                        </a:rPr>
                        <a:t>8​</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CARLOS SACRISTAN​</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DEAJ ​</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r>
              <a:tr h="217493">
                <a:tc>
                  <a:txBody>
                    <a:bodyPr/>
                    <a:lstStyle/>
                    <a:p>
                      <a:pPr algn="ctr" fontAlgn="base"/>
                      <a:r>
                        <a:rPr lang="es-ES" sz="900" b="0" i="0">
                          <a:solidFill>
                            <a:srgbClr val="000000"/>
                          </a:solidFill>
                          <a:effectLst/>
                          <a:latin typeface="Calibri" panose="020F0502020204030204" pitchFamily="34" charset="0"/>
                        </a:rPr>
                        <a:t>9​</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RAÚL GUILLERMOCARDENAS ​</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DEAJ​</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r>
              <a:tr h="280056">
                <a:tc>
                  <a:txBody>
                    <a:bodyPr/>
                    <a:lstStyle/>
                    <a:p>
                      <a:pPr algn="ctr" fontAlgn="base"/>
                      <a:r>
                        <a:rPr lang="es-ES" sz="900" b="0" i="0">
                          <a:solidFill>
                            <a:srgbClr val="000000"/>
                          </a:solidFill>
                          <a:effectLst/>
                          <a:latin typeface="Calibri" panose="020F0502020204030204" pitchFamily="34" charset="0"/>
                        </a:rPr>
                        <a:t>10​</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TOMAS VILLAGRÁN​</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DESAJ BOGOTÁ​</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r>
              <a:tr h="280056">
                <a:tc>
                  <a:txBody>
                    <a:bodyPr/>
                    <a:lstStyle/>
                    <a:p>
                      <a:pPr algn="ctr" fontAlgn="base"/>
                      <a:r>
                        <a:rPr lang="es-ES" sz="900" b="0" i="0">
                          <a:solidFill>
                            <a:srgbClr val="000000"/>
                          </a:solidFill>
                          <a:effectLst/>
                          <a:latin typeface="Calibri" panose="020F0502020204030204" pitchFamily="34" charset="0"/>
                        </a:rPr>
                        <a:t>11​</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SANDRA CASTILLO​</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UDAE ​</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r>
              <a:tr h="280056">
                <a:tc>
                  <a:txBody>
                    <a:bodyPr/>
                    <a:lstStyle/>
                    <a:p>
                      <a:pPr algn="ctr" fontAlgn="base"/>
                      <a:r>
                        <a:rPr lang="es-ES" sz="900" b="0" i="0">
                          <a:solidFill>
                            <a:srgbClr val="000000"/>
                          </a:solidFill>
                          <a:effectLst/>
                          <a:latin typeface="Calibri" panose="020F0502020204030204" pitchFamily="34" charset="0"/>
                        </a:rPr>
                        <a:t>12​</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WILLIAM ESPINOSA​</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dirty="0">
                          <a:solidFill>
                            <a:srgbClr val="000000"/>
                          </a:solidFill>
                          <a:effectLst/>
                          <a:latin typeface="Calibri" panose="020F0502020204030204" pitchFamily="34" charset="0"/>
                        </a:rPr>
                        <a:t>UDAE ​</a:t>
                      </a:r>
                      <a:endParaRPr lang="es-ES" sz="900" b="0" i="0" dirty="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r>
              <a:tr h="280056">
                <a:tc>
                  <a:txBody>
                    <a:bodyPr/>
                    <a:lstStyle/>
                    <a:p>
                      <a:pPr algn="ctr" fontAlgn="base"/>
                      <a:r>
                        <a:rPr lang="es-ES" sz="900" b="0" i="0">
                          <a:solidFill>
                            <a:srgbClr val="000000"/>
                          </a:solidFill>
                          <a:effectLst/>
                          <a:latin typeface="Calibri" panose="020F0502020204030204" pitchFamily="34" charset="0"/>
                        </a:rPr>
                        <a:t>13​</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CARLOS CASTRO​</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smtClean="0">
                          <a:solidFill>
                            <a:srgbClr val="000000"/>
                          </a:solidFill>
                          <a:effectLst/>
                          <a:latin typeface="Calibri" panose="020F0502020204030204" pitchFamily="34" charset="0"/>
                        </a:rPr>
                        <a:t>AUDITORÌA</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r>
              <a:tr h="280056">
                <a:tc>
                  <a:txBody>
                    <a:bodyPr/>
                    <a:lstStyle/>
                    <a:p>
                      <a:pPr algn="ctr" fontAlgn="base"/>
                      <a:r>
                        <a:rPr lang="es-ES" sz="900" b="0" i="0">
                          <a:solidFill>
                            <a:srgbClr val="000000"/>
                          </a:solidFill>
                          <a:effectLst/>
                          <a:latin typeface="Calibri" panose="020F0502020204030204" pitchFamily="34" charset="0"/>
                        </a:rPr>
                        <a:t>14​</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CINDY LÓPEZ​</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a:solidFill>
                            <a:srgbClr val="000000"/>
                          </a:solidFill>
                          <a:effectLst/>
                          <a:latin typeface="Calibri" panose="020F0502020204030204" pitchFamily="34" charset="0"/>
                        </a:rPr>
                        <a:t>UDAE ​</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r>
              <a:tr h="357944">
                <a:tc>
                  <a:txBody>
                    <a:bodyPr/>
                    <a:lstStyle/>
                    <a:p>
                      <a:pPr algn="ctr" fontAlgn="base"/>
                      <a:r>
                        <a:rPr lang="es-ES" sz="900" b="0" i="0">
                          <a:solidFill>
                            <a:srgbClr val="000000"/>
                          </a:solidFill>
                          <a:effectLst/>
                          <a:latin typeface="Calibri" panose="020F0502020204030204" pitchFamily="34" charset="0"/>
                        </a:rPr>
                        <a:t>15​</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CEFERINO VELÁSQUEZ​</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a:solidFill>
                            <a:srgbClr val="000000"/>
                          </a:solidFill>
                          <a:effectLst/>
                          <a:latin typeface="Calibri" panose="020F0502020204030204" pitchFamily="34" charset="0"/>
                        </a:rPr>
                        <a:t>UDAE ​</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r>
              <a:tr h="430207">
                <a:tc>
                  <a:txBody>
                    <a:bodyPr/>
                    <a:lstStyle/>
                    <a:p>
                      <a:pPr algn="ctr" fontAlgn="base"/>
                      <a:r>
                        <a:rPr lang="es-ES" sz="900" b="0" i="0">
                          <a:solidFill>
                            <a:srgbClr val="000000"/>
                          </a:solidFill>
                          <a:effectLst/>
                          <a:latin typeface="Calibri" panose="020F0502020204030204" pitchFamily="34" charset="0"/>
                        </a:rPr>
                        <a:t>16​</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dirty="0">
                          <a:solidFill>
                            <a:srgbClr val="000000"/>
                          </a:solidFill>
                          <a:effectLst/>
                          <a:latin typeface="Calibri" panose="020F0502020204030204" pitchFamily="34" charset="0"/>
                        </a:rPr>
                        <a:t>JAVIER ALFONSONARANJO​</a:t>
                      </a:r>
                      <a:endParaRPr lang="es-ES" sz="900" b="0" i="0" dirty="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s-ES" sz="900" b="0" i="0" dirty="0">
                          <a:solidFill>
                            <a:srgbClr val="000000"/>
                          </a:solidFill>
                          <a:effectLst/>
                          <a:latin typeface="Calibri" panose="020F0502020204030204" pitchFamily="34" charset="0"/>
                        </a:rPr>
                        <a:t>CENDOJ​</a:t>
                      </a:r>
                      <a:endParaRPr lang="es-ES" sz="900" b="0" i="0" dirty="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D0D8E8"/>
                    </a:solidFill>
                  </a:tcPr>
                </a:tc>
              </a:tr>
              <a:tr h="237948">
                <a:tc>
                  <a:txBody>
                    <a:bodyPr/>
                    <a:lstStyle/>
                    <a:p>
                      <a:pPr algn="ctr" fontAlgn="base"/>
                      <a:r>
                        <a:rPr lang="es-ES" sz="900" b="0" i="0">
                          <a:solidFill>
                            <a:srgbClr val="000000"/>
                          </a:solidFill>
                          <a:effectLst/>
                          <a:latin typeface="Calibri" panose="020F0502020204030204" pitchFamily="34" charset="0"/>
                        </a:rPr>
                        <a:t>17​</a:t>
                      </a:r>
                      <a:endParaRPr lang="es-ES" sz="900" b="0" i="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dirty="0">
                          <a:solidFill>
                            <a:srgbClr val="000000"/>
                          </a:solidFill>
                          <a:effectLst/>
                          <a:latin typeface="Calibri" panose="020F0502020204030204" pitchFamily="34" charset="0"/>
                        </a:rPr>
                        <a:t>CARMEN INÉSMORENO ​</a:t>
                      </a:r>
                      <a:endParaRPr lang="es-ES" sz="900" b="0" i="0" dirty="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s-ES" sz="900" b="0" i="0" dirty="0">
                          <a:solidFill>
                            <a:srgbClr val="000000"/>
                          </a:solidFill>
                          <a:effectLst/>
                          <a:latin typeface="Calibri" panose="020F0502020204030204" pitchFamily="34" charset="0"/>
                        </a:rPr>
                        <a:t>CENTRO DE SERVICIOS JUDICIALES SPA​</a:t>
                      </a:r>
                      <a:endParaRPr lang="es-ES" sz="900" b="0" i="0" dirty="0">
                        <a:solidFill>
                          <a:srgbClr val="000000"/>
                        </a:solidFill>
                        <a:effectLst/>
                      </a:endParaRPr>
                    </a:p>
                  </a:txBody>
                  <a:tcPr marL="44859" marR="44859" marT="22430" marB="22430" anchor="ctr">
                    <a:lnL w="10001" cap="flat" cmpd="sng" algn="ctr">
                      <a:solidFill>
                        <a:srgbClr val="FFFFFF"/>
                      </a:solidFill>
                      <a:prstDash val="solid"/>
                      <a:round/>
                      <a:headEnd type="none" w="med" len="med"/>
                      <a:tailEnd type="none" w="med" len="med"/>
                    </a:lnL>
                    <a:lnR w="10001" cap="flat" cmpd="sng" algn="ctr">
                      <a:solidFill>
                        <a:srgbClr val="FFFFFF"/>
                      </a:solidFill>
                      <a:prstDash val="solid"/>
                      <a:round/>
                      <a:headEnd type="none" w="med" len="med"/>
                      <a:tailEnd type="none" w="med" len="med"/>
                    </a:lnR>
                    <a:lnT w="10001" cap="flat" cmpd="sng" algn="ctr">
                      <a:solidFill>
                        <a:srgbClr val="FFFFFF"/>
                      </a:solidFill>
                      <a:prstDash val="solid"/>
                      <a:round/>
                      <a:headEnd type="none" w="med" len="med"/>
                      <a:tailEnd type="none" w="med" len="med"/>
                    </a:lnT>
                    <a:lnB w="10001" cap="flat" cmpd="sng" algn="ctr">
                      <a:solidFill>
                        <a:srgbClr val="FFFFFF"/>
                      </a:solidFill>
                      <a:prstDash val="solid"/>
                      <a:round/>
                      <a:headEnd type="none" w="med" len="med"/>
                      <a:tailEnd type="none" w="med" len="med"/>
                    </a:lnB>
                    <a:solidFill>
                      <a:srgbClr val="E9EDF4"/>
                    </a:solidFill>
                  </a:tcPr>
                </a:tc>
              </a:tr>
            </a:tbl>
          </a:graphicData>
        </a:graphic>
      </p:graphicFrame>
      <p:sp>
        <p:nvSpPr>
          <p:cNvPr id="6" name="Rectangle 1"/>
          <p:cNvSpPr>
            <a:spLocks noChangeArrowheads="1"/>
          </p:cNvSpPr>
          <p:nvPr/>
        </p:nvSpPr>
        <p:spPr bwMode="auto">
          <a:xfrm>
            <a:off x="2743200" y="1792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s-ES" sz="1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35637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696852" y="123383"/>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s-CO" sz="2400" b="1" i="1" dirty="0">
                <a:solidFill>
                  <a:srgbClr val="002060"/>
                </a:solidFill>
                <a:cs typeface="Calibri"/>
              </a:rPr>
              <a:t>PROGRAMA</a:t>
            </a:r>
            <a:endParaRPr lang="es-CO" sz="2400" b="1" i="1" dirty="0">
              <a:solidFill>
                <a:srgbClr val="002060"/>
              </a:solidFill>
              <a:effectLst>
                <a:outerShdw blurRad="38100" dist="38100" dir="2700000" algn="tl">
                  <a:srgbClr val="000000">
                    <a:alpha val="43137"/>
                  </a:srgbClr>
                </a:outerShdw>
              </a:effectLst>
            </a:endParaRPr>
          </a:p>
        </p:txBody>
      </p:sp>
      <p:sp>
        <p:nvSpPr>
          <p:cNvPr id="3" name="2 Marcador de contenido"/>
          <p:cNvSpPr txBox="1">
            <a:spLocks/>
          </p:cNvSpPr>
          <p:nvPr/>
        </p:nvSpPr>
        <p:spPr>
          <a:xfrm>
            <a:off x="942975" y="1628800"/>
            <a:ext cx="7743825"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2400" i="1" dirty="0">
              <a:solidFill>
                <a:srgbClr val="002060"/>
              </a:solidFill>
            </a:endParaRPr>
          </a:p>
        </p:txBody>
      </p:sp>
      <p:sp>
        <p:nvSpPr>
          <p:cNvPr id="4" name="CuadroTexto 3"/>
          <p:cNvSpPr txBox="1"/>
          <p:nvPr/>
        </p:nvSpPr>
        <p:spPr>
          <a:xfrm>
            <a:off x="1834191" y="462773"/>
            <a:ext cx="6840759" cy="646331"/>
          </a:xfrm>
          <a:prstGeom prst="rect">
            <a:avLst/>
          </a:prstGeom>
          <a:noFill/>
        </p:spPr>
        <p:txBody>
          <a:bodyPr wrap="square" rtlCol="0">
            <a:spAutoFit/>
          </a:bodyPr>
          <a:lstStyle/>
          <a:p>
            <a:pPr algn="just"/>
            <a:r>
              <a:rPr lang="es-CO" dirty="0"/>
              <a:t>La capacitación se </a:t>
            </a:r>
            <a:r>
              <a:rPr lang="es-CO" dirty="0" smtClean="0"/>
              <a:t>realiza a partir del 5 de marzo y finaliza el 2 de </a:t>
            </a:r>
            <a:r>
              <a:rPr lang="es-CO" dirty="0"/>
              <a:t>m</a:t>
            </a:r>
            <a:r>
              <a:rPr lang="es-CO" dirty="0" smtClean="0"/>
              <a:t>ayo de </a:t>
            </a:r>
            <a:r>
              <a:rPr lang="es-CO" dirty="0"/>
              <a:t>2019</a:t>
            </a:r>
            <a:r>
              <a:rPr lang="es-CO" dirty="0" smtClean="0"/>
              <a:t>.</a:t>
            </a:r>
            <a:endParaRPr lang="es-CO" dirty="0"/>
          </a:p>
        </p:txBody>
      </p:sp>
      <p:sp>
        <p:nvSpPr>
          <p:cNvPr id="6" name="Rectangle 1"/>
          <p:cNvSpPr>
            <a:spLocks noChangeArrowheads="1"/>
          </p:cNvSpPr>
          <p:nvPr/>
        </p:nvSpPr>
        <p:spPr bwMode="auto">
          <a:xfrm>
            <a:off x="4149725" y="180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Objeto 6"/>
          <p:cNvGraphicFramePr>
            <a:graphicFrameLocks noChangeAspect="1"/>
          </p:cNvGraphicFramePr>
          <p:nvPr>
            <p:extLst>
              <p:ext uri="{D42A27DB-BD31-4B8C-83A1-F6EECF244321}">
                <p14:modId xmlns:p14="http://schemas.microsoft.com/office/powerpoint/2010/main" val="1620633628"/>
              </p:ext>
            </p:extLst>
          </p:nvPr>
        </p:nvGraphicFramePr>
        <p:xfrm>
          <a:off x="827584" y="1109104"/>
          <a:ext cx="8316415" cy="5560256"/>
        </p:xfrm>
        <a:graphic>
          <a:graphicData uri="http://schemas.openxmlformats.org/presentationml/2006/ole">
            <mc:AlternateContent xmlns:mc="http://schemas.openxmlformats.org/markup-compatibility/2006">
              <mc:Choice xmlns:v="urn:schemas-microsoft-com:vml" Requires="v">
                <p:oleObj spid="_x0000_s2073" name="Hoja de cálculo" r:id="rId5" imgW="9763081" imgH="9258300" progId="Excel.Sheet.12">
                  <p:embed/>
                </p:oleObj>
              </mc:Choice>
              <mc:Fallback>
                <p:oleObj name="Hoja de cálculo" r:id="rId5" imgW="9763081" imgH="9258300" progId="Excel.Sheet.12">
                  <p:embed/>
                  <p:pic>
                    <p:nvPicPr>
                      <p:cNvPr id="0" name=""/>
                      <p:cNvPicPr/>
                      <p:nvPr/>
                    </p:nvPicPr>
                    <p:blipFill>
                      <a:blip r:embed="rId6"/>
                      <a:stretch>
                        <a:fillRect/>
                      </a:stretch>
                    </p:blipFill>
                    <p:spPr>
                      <a:xfrm>
                        <a:off x="827584" y="1109104"/>
                        <a:ext cx="8316415" cy="5560256"/>
                      </a:xfrm>
                      <a:prstGeom prst="rect">
                        <a:avLst/>
                      </a:prstGeom>
                    </p:spPr>
                  </p:pic>
                </p:oleObj>
              </mc:Fallback>
            </mc:AlternateContent>
          </a:graphicData>
        </a:graphic>
      </p:graphicFrame>
    </p:spTree>
    <p:extLst>
      <p:ext uri="{BB962C8B-B14F-4D97-AF65-F5344CB8AC3E}">
        <p14:creationId xmlns:p14="http://schemas.microsoft.com/office/powerpoint/2010/main" val="4134507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n para gracia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0"/>
            <a:ext cx="83884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737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475655" y="692696"/>
            <a:ext cx="3251921" cy="48965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S" sz="1600" dirty="0" smtClean="0">
                <a:latin typeface="Arial" panose="020B0604020202020204" pitchFamily="34" charset="0"/>
                <a:cs typeface="Arial" panose="020B0604020202020204" pitchFamily="34" charset="0"/>
              </a:rPr>
              <a:t>Los sistemas de gestión han demostrado su capacidad para contribuir al fortalecimiento institucional a partir de la optimización de procesos, la adopción de instrumentos, herramientas y metodologías, con el fin de propiciar la unidad de criterios en el funcionamiento de la organización en términos de normalización y estandarización acorde con lo que establecen las estructuras de alto nivel: </a:t>
            </a:r>
            <a:r>
              <a:rPr lang="es-ES" sz="1600" dirty="0">
                <a:latin typeface="Arial" panose="020B0604020202020204" pitchFamily="34" charset="0"/>
                <a:cs typeface="Arial" panose="020B0604020202020204" pitchFamily="34" charset="0"/>
              </a:rPr>
              <a:t>NTC ISO </a:t>
            </a:r>
            <a:r>
              <a:rPr lang="es-ES" sz="1600" dirty="0" smtClean="0">
                <a:latin typeface="Arial" panose="020B0604020202020204" pitchFamily="34" charset="0"/>
                <a:cs typeface="Arial" panose="020B0604020202020204" pitchFamily="34" charset="0"/>
              </a:rPr>
              <a:t>9001:20015 y  NTC ISO 14001:2015 y en concordancia con la  </a:t>
            </a:r>
            <a:r>
              <a:rPr lang="en-US" sz="1600" dirty="0" smtClean="0">
                <a:latin typeface="Arial" panose="020B0604020202020204" pitchFamily="34" charset="0"/>
                <a:cs typeface="Arial" panose="020B0604020202020204" pitchFamily="34" charset="0"/>
              </a:rPr>
              <a:t>ley 1753 de 2015</a:t>
            </a:r>
            <a:r>
              <a:rPr lang="es-ES" sz="1600" dirty="0" smtClean="0">
                <a:latin typeface="Arial" panose="020B0604020202020204" pitchFamily="34" charset="0"/>
                <a:cs typeface="Arial" panose="020B0604020202020204" pitchFamily="34" charset="0"/>
              </a:rPr>
              <a:t>, ley 1474 de 2011, 1712 de 2014 y la norma antisoborno </a:t>
            </a:r>
            <a:r>
              <a:rPr lang="es-ES" sz="1600" dirty="0">
                <a:latin typeface="Arial" panose="020B0604020202020204" pitchFamily="34" charset="0"/>
                <a:cs typeface="Arial" panose="020B0604020202020204" pitchFamily="34" charset="0"/>
              </a:rPr>
              <a:t>NTC ISO </a:t>
            </a:r>
            <a:r>
              <a:rPr lang="es-ES" sz="1600" dirty="0" smtClean="0">
                <a:latin typeface="Arial" panose="020B0604020202020204" pitchFamily="34" charset="0"/>
                <a:cs typeface="Arial" panose="020B0604020202020204" pitchFamily="34" charset="0"/>
              </a:rPr>
              <a:t>37001.</a:t>
            </a:r>
          </a:p>
          <a:p>
            <a:pPr algn="just"/>
            <a:endParaRPr lang="es-ES" sz="1600" dirty="0" smtClean="0">
              <a:latin typeface="Arial" panose="020B0604020202020204" pitchFamily="34" charset="0"/>
              <a:cs typeface="Arial" panose="020B0604020202020204" pitchFamily="34" charset="0"/>
            </a:endParaRPr>
          </a:p>
          <a:p>
            <a:pPr algn="just"/>
            <a:endParaRPr lang="es-CO" sz="1600" dirty="0" smtClean="0">
              <a:latin typeface="Arial" panose="020B0604020202020204" pitchFamily="34" charset="0"/>
              <a:cs typeface="Arial" panose="020B0604020202020204" pitchFamily="34" charset="0"/>
            </a:endParaRPr>
          </a:p>
        </p:txBody>
      </p:sp>
      <p:sp>
        <p:nvSpPr>
          <p:cNvPr id="3" name="2 Marcador de contenido"/>
          <p:cNvSpPr txBox="1">
            <a:spLocks/>
          </p:cNvSpPr>
          <p:nvPr/>
        </p:nvSpPr>
        <p:spPr>
          <a:xfrm>
            <a:off x="1132135" y="1700808"/>
            <a:ext cx="7743825" cy="33123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1600" i="1" dirty="0" smtClean="0">
              <a:solidFill>
                <a:srgbClr val="002060"/>
              </a:solidFill>
            </a:endParaRPr>
          </a:p>
        </p:txBody>
      </p:sp>
      <p:sp>
        <p:nvSpPr>
          <p:cNvPr id="8" name="AutoShape 6" descr="Resultado de imagen para IMAGENES DE SISTEMAS DE GES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8" descr="ImplementaciÃ³n de sistemas de gestiÃ³n integrad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Imagen 6"/>
          <p:cNvPicPr/>
          <p:nvPr/>
        </p:nvPicPr>
        <p:blipFill rotWithShape="1">
          <a:blip r:embed="rId3"/>
          <a:srcRect l="14919" t="14693" r="16201" b="15122"/>
          <a:stretch/>
        </p:blipFill>
        <p:spPr bwMode="auto">
          <a:xfrm>
            <a:off x="4788024" y="692696"/>
            <a:ext cx="4027489" cy="4464496"/>
          </a:xfrm>
          <a:prstGeom prst="rect">
            <a:avLst/>
          </a:prstGeom>
          <a:ln>
            <a:noFill/>
          </a:ln>
          <a:extLst>
            <a:ext uri="{53640926-AAD7-44D8-BBD7-CCE9431645EC}">
              <a14:shadowObscured xmlns:a14="http://schemas.microsoft.com/office/drawing/2010/main"/>
            </a:ext>
          </a:extLst>
        </p:spPr>
      </p:pic>
      <p:sp>
        <p:nvSpPr>
          <p:cNvPr id="4" name="CuadroTexto 3"/>
          <p:cNvSpPr txBox="1"/>
          <p:nvPr/>
        </p:nvSpPr>
        <p:spPr>
          <a:xfrm>
            <a:off x="1505946" y="5589240"/>
            <a:ext cx="6768752" cy="584775"/>
          </a:xfrm>
          <a:prstGeom prst="rect">
            <a:avLst/>
          </a:prstGeom>
          <a:noFill/>
        </p:spPr>
        <p:txBody>
          <a:bodyPr wrap="square" rtlCol="0">
            <a:spAutoFit/>
          </a:bodyPr>
          <a:lstStyle/>
          <a:p>
            <a:r>
              <a:rPr lang="es-CO" sz="1600" dirty="0" smtClean="0">
                <a:latin typeface="Arial" panose="020B0604020202020204" pitchFamily="34" charset="0"/>
                <a:cs typeface="Arial" panose="020B0604020202020204" pitchFamily="34" charset="0"/>
              </a:rPr>
              <a:t>A continuación se mostrará la gestión realizada por el SIGCMA en el año 2018:</a:t>
            </a:r>
            <a:endParaRPr lang="es-C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945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47664" y="566554"/>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CO" sz="2400" b="1" i="1" dirty="0">
              <a:effectLst>
                <a:outerShdw blurRad="38100" dist="38100" dir="2700000" algn="tl">
                  <a:srgbClr val="000000">
                    <a:alpha val="43137"/>
                  </a:srgbClr>
                </a:outerShdw>
              </a:effectLst>
              <a:latin typeface="Arial Rounded MT Bold" panose="020F0704030504030204" pitchFamily="34" charset="0"/>
            </a:endParaRPr>
          </a:p>
        </p:txBody>
      </p:sp>
      <p:sp>
        <p:nvSpPr>
          <p:cNvPr id="3" name="2 Marcador de contenido"/>
          <p:cNvSpPr txBox="1">
            <a:spLocks/>
          </p:cNvSpPr>
          <p:nvPr/>
        </p:nvSpPr>
        <p:spPr>
          <a:xfrm>
            <a:off x="942975" y="836712"/>
            <a:ext cx="7743825" cy="49685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1800" i="1" dirty="0" smtClean="0">
              <a:solidFill>
                <a:srgbClr val="002060"/>
              </a:solidFill>
              <a:latin typeface="Arial" panose="020B0604020202020204" pitchFamily="34" charset="0"/>
              <a:cs typeface="Arial" panose="020B0604020202020204" pitchFamily="34" charset="0"/>
            </a:endParaRPr>
          </a:p>
        </p:txBody>
      </p:sp>
      <p:sp>
        <p:nvSpPr>
          <p:cNvPr id="4" name="Rectángulo 3"/>
          <p:cNvSpPr/>
          <p:nvPr/>
        </p:nvSpPr>
        <p:spPr>
          <a:xfrm>
            <a:off x="4572000" y="123061"/>
            <a:ext cx="3888432" cy="5949834"/>
          </a:xfrm>
          <a:prstGeom prst="rect">
            <a:avLst/>
          </a:prstGeom>
        </p:spPr>
        <p:txBody>
          <a:bodyPr wrap="square">
            <a:spAutoFit/>
          </a:bodyPr>
          <a:lstStyle/>
          <a:p>
            <a:pPr algn="ctr">
              <a:lnSpc>
                <a:spcPct val="107000"/>
              </a:lnSpc>
              <a:spcBef>
                <a:spcPct val="0"/>
              </a:spcBef>
              <a:spcAft>
                <a:spcPts val="800"/>
              </a:spcAft>
            </a:pPr>
            <a:r>
              <a:rPr lang="es-CO" b="1" i="1" dirty="0">
                <a:effectLst>
                  <a:outerShdw blurRad="38100" dist="38100" dir="2700000" algn="tl">
                    <a:srgbClr val="000000">
                      <a:alpha val="43137"/>
                    </a:srgbClr>
                  </a:outerShdw>
                </a:effectLst>
                <a:latin typeface="Arial Rounded MT Bold" panose="020F0704030504030204" pitchFamily="34" charset="0"/>
                <a:ea typeface="+mj-ea"/>
                <a:cs typeface="+mj-cs"/>
              </a:rPr>
              <a:t>1. FORMACION Y </a:t>
            </a:r>
            <a:r>
              <a:rPr lang="es-CO" b="1" i="1" dirty="0" smtClean="0">
                <a:effectLst>
                  <a:outerShdw blurRad="38100" dist="38100" dir="2700000" algn="tl">
                    <a:srgbClr val="000000">
                      <a:alpha val="43137"/>
                    </a:srgbClr>
                  </a:outerShdw>
                </a:effectLst>
                <a:latin typeface="Arial Rounded MT Bold" panose="020F0704030504030204" pitchFamily="34" charset="0"/>
                <a:ea typeface="+mj-ea"/>
                <a:cs typeface="+mj-cs"/>
              </a:rPr>
              <a:t>CAPACITACIÒN </a:t>
            </a:r>
            <a:r>
              <a:rPr lang="es-CO" b="1" i="1" dirty="0">
                <a:effectLst>
                  <a:outerShdw blurRad="38100" dist="38100" dir="2700000" algn="tl">
                    <a:srgbClr val="000000">
                      <a:alpha val="43137"/>
                    </a:srgbClr>
                  </a:outerShdw>
                </a:effectLst>
                <a:latin typeface="Arial Rounded MT Bold" panose="020F0704030504030204" pitchFamily="34" charset="0"/>
                <a:ea typeface="+mj-ea"/>
                <a:cs typeface="+mj-cs"/>
              </a:rPr>
              <a:t>DIPLOMADOS HSEQ Y MIPG</a:t>
            </a:r>
          </a:p>
          <a:p>
            <a:pPr marL="180340" algn="just">
              <a:lnSpc>
                <a:spcPct val="107000"/>
              </a:lnSpc>
              <a:spcAft>
                <a:spcPts val="800"/>
              </a:spcAft>
            </a:pPr>
            <a:r>
              <a:rPr lang="es-CO" sz="1600" dirty="0" smtClean="0">
                <a:latin typeface="Arial" panose="020B0604020202020204" pitchFamily="34" charset="0"/>
                <a:ea typeface="Calibri" panose="020F0502020204030204" pitchFamily="34" charset="0"/>
                <a:cs typeface="Times New Roman" panose="02020603050405020304" pitchFamily="18" charset="0"/>
              </a:rPr>
              <a:t>Con </a:t>
            </a:r>
            <a:r>
              <a:rPr lang="es-CO" sz="1600" dirty="0">
                <a:latin typeface="Arial" panose="020B0604020202020204" pitchFamily="34" charset="0"/>
                <a:ea typeface="Calibri" panose="020F0502020204030204" pitchFamily="34" charset="0"/>
                <a:cs typeface="Times New Roman" panose="02020603050405020304" pitchFamily="18" charset="0"/>
              </a:rPr>
              <a:t>el fin de capacitar a los servidores judiciales y desarrollar y fortalecer sus competencias se llevaron a cabo las siguientes jornadas pedagógicas en los siguientes temas: </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s-CO" sz="1600" dirty="0">
                <a:latin typeface="Arial" panose="020B0604020202020204" pitchFamily="34" charset="0"/>
                <a:ea typeface="Calibri" panose="020F0502020204030204" pitchFamily="34" charset="0"/>
                <a:cs typeface="Times New Roman" panose="02020603050405020304" pitchFamily="18" charset="0"/>
              </a:rPr>
              <a:t>a) Sistemas de Gestión de Calidad; </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s-CO" sz="1600" dirty="0">
                <a:latin typeface="Arial" panose="020B0604020202020204" pitchFamily="34" charset="0"/>
                <a:ea typeface="Calibri" panose="020F0502020204030204" pitchFamily="34" charset="0"/>
                <a:cs typeface="Times New Roman" panose="02020603050405020304" pitchFamily="18" charset="0"/>
              </a:rPr>
              <a:t>b) Sistema de Gestión Ambiental; </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s-CO" sz="1600" dirty="0">
                <a:latin typeface="Arial" panose="020B0604020202020204" pitchFamily="34" charset="0"/>
                <a:ea typeface="Calibri" panose="020F0502020204030204" pitchFamily="34" charset="0"/>
                <a:cs typeface="Times New Roman" panose="02020603050405020304" pitchFamily="18" charset="0"/>
              </a:rPr>
              <a:t>c) Sistema de Gestión en Salud y Seguridad en el Trabajo; </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s-CO" sz="1600" dirty="0">
                <a:latin typeface="Arial" panose="020B0604020202020204" pitchFamily="34" charset="0"/>
                <a:ea typeface="Calibri" panose="020F0502020204030204" pitchFamily="34" charset="0"/>
                <a:cs typeface="Times New Roman" panose="02020603050405020304" pitchFamily="18" charset="0"/>
              </a:rPr>
              <a:t>d) MIPG (Modelo Integrado de Planeación y Gestión) con tres ejes transversales: </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1000"/>
              </a:spcAft>
              <a:buFont typeface="+mj-lt"/>
              <a:buAutoNum type="alphaLcParenR"/>
            </a:pPr>
            <a:r>
              <a:rPr lang="es-CO" sz="1600" dirty="0">
                <a:latin typeface="Arial" panose="020B0604020202020204" pitchFamily="34" charset="0"/>
              </a:rPr>
              <a:t>Normas Anticorrupción y anti soborno: ISO 37001; Ley 1474 de 2011;</a:t>
            </a:r>
            <a:endParaRPr lang="es-CO" sz="1600" dirty="0"/>
          </a:p>
          <a:p>
            <a:pPr marL="342900" lvl="0" indent="-342900" algn="just">
              <a:spcAft>
                <a:spcPts val="1000"/>
              </a:spcAft>
              <a:buFont typeface="+mj-lt"/>
              <a:buAutoNum type="alphaLcParenR"/>
            </a:pPr>
            <a:r>
              <a:rPr lang="es-CO" sz="1600" dirty="0">
                <a:latin typeface="Arial" panose="020B0604020202020204" pitchFamily="34" charset="0"/>
              </a:rPr>
              <a:t>Gestión del Conocimiento;</a:t>
            </a:r>
            <a:endParaRPr lang="es-CO" sz="1600" dirty="0"/>
          </a:p>
          <a:p>
            <a:pPr marL="342900" lvl="0" indent="-342900" algn="just">
              <a:spcAft>
                <a:spcPts val="1000"/>
              </a:spcAft>
              <a:buFont typeface="+mj-lt"/>
              <a:buAutoNum type="alphaLcParenR"/>
            </a:pPr>
            <a:r>
              <a:rPr lang="es-CO" sz="1600" dirty="0">
                <a:latin typeface="Arial" panose="020B0604020202020204" pitchFamily="34" charset="0"/>
              </a:rPr>
              <a:t>Gestión del Cambio</a:t>
            </a:r>
            <a:endParaRPr lang="es-CO" sz="1600" dirty="0">
              <a:effectLst/>
            </a:endParaRPr>
          </a:p>
        </p:txBody>
      </p:sp>
      <p:pic>
        <p:nvPicPr>
          <p:cNvPr id="3074" name="Imagen 2"/>
          <p:cNvPicPr>
            <a:picLocks noChangeAspect="1" noChangeArrowheads="1"/>
          </p:cNvPicPr>
          <p:nvPr/>
        </p:nvPicPr>
        <p:blipFill>
          <a:blip r:embed="rId2" cstate="print">
            <a:extLst>
              <a:ext uri="{28A0092B-C50C-407E-A947-70E740481C1C}">
                <a14:useLocalDpi xmlns:a14="http://schemas.microsoft.com/office/drawing/2010/main" val="0"/>
              </a:ext>
            </a:extLst>
          </a:blip>
          <a:srcRect l="19025" t="11765" r="19453" b="10979"/>
          <a:stretch>
            <a:fillRect/>
          </a:stretch>
        </p:blipFill>
        <p:spPr bwMode="auto">
          <a:xfrm>
            <a:off x="1115616" y="-4946"/>
            <a:ext cx="2941984" cy="253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Imagen 7"/>
          <p:cNvPicPr>
            <a:picLocks noChangeAspect="1" noChangeArrowheads="1"/>
          </p:cNvPicPr>
          <p:nvPr/>
        </p:nvPicPr>
        <p:blipFill>
          <a:blip r:embed="rId3" cstate="print">
            <a:extLst>
              <a:ext uri="{28A0092B-C50C-407E-A947-70E740481C1C}">
                <a14:useLocalDpi xmlns:a14="http://schemas.microsoft.com/office/drawing/2010/main" val="0"/>
              </a:ext>
            </a:extLst>
          </a:blip>
          <a:srcRect l="17914" t="5719" r="19559" b="12523"/>
          <a:stretch>
            <a:fillRect/>
          </a:stretch>
        </p:blipFill>
        <p:spPr bwMode="auto">
          <a:xfrm>
            <a:off x="696279" y="4581128"/>
            <a:ext cx="2402394" cy="211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Imagen 6"/>
          <p:cNvPicPr>
            <a:picLocks noChangeAspect="1" noChangeArrowheads="1"/>
          </p:cNvPicPr>
          <p:nvPr/>
        </p:nvPicPr>
        <p:blipFill>
          <a:blip r:embed="rId4" cstate="print">
            <a:extLst>
              <a:ext uri="{28A0092B-C50C-407E-A947-70E740481C1C}">
                <a14:useLocalDpi xmlns:a14="http://schemas.microsoft.com/office/drawing/2010/main" val="0"/>
              </a:ext>
            </a:extLst>
          </a:blip>
          <a:srcRect l="29105" t="5443" r="28757" b="10361"/>
          <a:stretch>
            <a:fillRect/>
          </a:stretch>
        </p:blipFill>
        <p:spPr bwMode="auto">
          <a:xfrm>
            <a:off x="2123729" y="2333478"/>
            <a:ext cx="2448272"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730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47664" y="566554"/>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CO" sz="2400" b="1" i="1" dirty="0">
              <a:effectLst>
                <a:outerShdw blurRad="38100" dist="38100" dir="2700000" algn="tl">
                  <a:srgbClr val="000000">
                    <a:alpha val="43137"/>
                  </a:srgbClr>
                </a:outerShdw>
              </a:effectLst>
              <a:latin typeface="Arial Rounded MT Bold" panose="020F0704030504030204" pitchFamily="34" charset="0"/>
            </a:endParaRPr>
          </a:p>
        </p:txBody>
      </p:sp>
      <p:sp>
        <p:nvSpPr>
          <p:cNvPr id="3" name="2 Marcador de contenido"/>
          <p:cNvSpPr txBox="1">
            <a:spLocks/>
          </p:cNvSpPr>
          <p:nvPr/>
        </p:nvSpPr>
        <p:spPr>
          <a:xfrm>
            <a:off x="942975" y="836712"/>
            <a:ext cx="7743825" cy="49685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1800" i="1" dirty="0" smtClean="0">
              <a:solidFill>
                <a:srgbClr val="002060"/>
              </a:solidFill>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894238" y="116632"/>
            <a:ext cx="8249761" cy="6013467"/>
          </a:xfrm>
          <a:prstGeom prst="rect">
            <a:avLst/>
          </a:prstGeom>
        </p:spPr>
      </p:pic>
    </p:spTree>
    <p:extLst>
      <p:ext uri="{BB962C8B-B14F-4D97-AF65-F5344CB8AC3E}">
        <p14:creationId xmlns:p14="http://schemas.microsoft.com/office/powerpoint/2010/main" val="2997883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553749" y="0"/>
            <a:ext cx="7139136" cy="11201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80340" algn="just">
              <a:lnSpc>
                <a:spcPct val="107000"/>
              </a:lnSpc>
              <a:spcAft>
                <a:spcPts val="0"/>
              </a:spcAft>
            </a:pPr>
            <a:endParaRPr lang="es-CO" sz="1400" kern="1000" dirty="0">
              <a:solidFill>
                <a:srgbClr val="595959"/>
              </a:solidFill>
              <a:effectLst/>
              <a:latin typeface="Cambria" panose="02040503050406030204" pitchFamily="18" charset="0"/>
              <a:ea typeface="Cambria" panose="02040503050406030204" pitchFamily="18" charset="0"/>
              <a:cs typeface="Angsana New" panose="02020603050405020304" pitchFamily="18" charset="-34"/>
            </a:endParaRPr>
          </a:p>
        </p:txBody>
      </p:sp>
      <p:sp>
        <p:nvSpPr>
          <p:cNvPr id="3" name="2 Marcador de contenido"/>
          <p:cNvSpPr txBox="1">
            <a:spLocks/>
          </p:cNvSpPr>
          <p:nvPr/>
        </p:nvSpPr>
        <p:spPr>
          <a:xfrm>
            <a:off x="942975" y="1628800"/>
            <a:ext cx="7743825"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CO" sz="1800" i="1" dirty="0" smtClean="0">
              <a:solidFill>
                <a:srgbClr val="002060"/>
              </a:solidFill>
            </a:endParaRPr>
          </a:p>
        </p:txBody>
      </p:sp>
      <p:sp>
        <p:nvSpPr>
          <p:cNvPr id="6" name="Rectángulo 5"/>
          <p:cNvSpPr/>
          <p:nvPr/>
        </p:nvSpPr>
        <p:spPr>
          <a:xfrm>
            <a:off x="942975" y="260648"/>
            <a:ext cx="7589465" cy="5463868"/>
          </a:xfrm>
          <a:prstGeom prst="rect">
            <a:avLst/>
          </a:prstGeom>
        </p:spPr>
        <p:txBody>
          <a:bodyPr wrap="square">
            <a:spAutoFit/>
          </a:bodyPr>
          <a:lstStyle/>
          <a:p>
            <a:pPr marL="180340" algn="ctr">
              <a:lnSpc>
                <a:spcPct val="107000"/>
              </a:lnSpc>
              <a:spcAft>
                <a:spcPts val="0"/>
              </a:spcAft>
            </a:pPr>
            <a:r>
              <a:rPr lang="es-CO" b="1" i="1" dirty="0">
                <a:effectLst>
                  <a:outerShdw blurRad="38100" dist="38100" dir="2700000" algn="tl">
                    <a:srgbClr val="000000">
                      <a:alpha val="43137"/>
                    </a:srgbClr>
                  </a:outerShdw>
                </a:effectLst>
                <a:latin typeface="Arial Rounded MT Bold" panose="020F0704030504030204" pitchFamily="34" charset="0"/>
                <a:ea typeface="+mj-ea"/>
                <a:cs typeface="+mj-cs"/>
              </a:rPr>
              <a:t>2. </a:t>
            </a:r>
            <a:r>
              <a:rPr lang="es-CO" sz="2000" b="1" i="1" dirty="0" smtClean="0">
                <a:effectLst>
                  <a:outerShdw blurRad="38100" dist="38100" dir="2700000" algn="tl">
                    <a:srgbClr val="000000">
                      <a:alpha val="43137"/>
                    </a:srgbClr>
                  </a:outerShdw>
                </a:effectLst>
                <a:latin typeface="Arial Rounded MT Bold" panose="020F0704030504030204" pitchFamily="34" charset="0"/>
                <a:ea typeface="+mj-ea"/>
                <a:cs typeface="+mj-cs"/>
              </a:rPr>
              <a:t>ELABORACIÓN Y EJECUCIÓN DEL PLAN PADRINOS PARA EL SISTEMA PENAL ACUSATORIO DE PALOQUEMAO</a:t>
            </a:r>
          </a:p>
          <a:p>
            <a:pPr marL="180340" algn="just">
              <a:lnSpc>
                <a:spcPct val="107000"/>
              </a:lnSpc>
              <a:spcAft>
                <a:spcPts val="0"/>
              </a:spcAft>
            </a:pPr>
            <a:r>
              <a:rPr lang="es-CO" sz="1400" dirty="0" smtClean="0">
                <a:latin typeface="Arial" panose="020B0604020202020204" pitchFamily="34" charset="0"/>
                <a:ea typeface="Calibri" panose="020F0502020204030204" pitchFamily="34" charset="0"/>
                <a:cs typeface="Times New Roman" panose="02020603050405020304" pitchFamily="18" charset="0"/>
              </a:rPr>
              <a:t> </a:t>
            </a:r>
            <a:endParaRPr lang="es-CO" sz="1400" dirty="0" smtClean="0">
              <a:latin typeface="Calibri" panose="020F0502020204030204" pitchFamily="34" charset="0"/>
              <a:ea typeface="Calibri" panose="020F0502020204030204" pitchFamily="34" charset="0"/>
              <a:cs typeface="Times New Roman" panose="02020603050405020304" pitchFamily="18" charset="0"/>
            </a:endParaRPr>
          </a:p>
          <a:p>
            <a:pPr marL="180340" algn="just">
              <a:lnSpc>
                <a:spcPct val="107000"/>
              </a:lnSpc>
              <a:spcAft>
                <a:spcPts val="800"/>
              </a:spcAft>
            </a:pPr>
            <a:r>
              <a:rPr lang="es-CO" sz="1400" dirty="0" smtClean="0">
                <a:latin typeface="Arial" panose="020B0604020202020204" pitchFamily="34" charset="0"/>
                <a:ea typeface="Calibri" panose="020F0502020204030204" pitchFamily="34" charset="0"/>
                <a:cs typeface="Times New Roman" panose="02020603050405020304" pitchFamily="18" charset="0"/>
              </a:rPr>
              <a:t>Con </a:t>
            </a:r>
            <a:r>
              <a:rPr lang="es-CO" sz="1400" dirty="0">
                <a:latin typeface="Arial" panose="020B0604020202020204" pitchFamily="34" charset="0"/>
                <a:ea typeface="Calibri" panose="020F0502020204030204" pitchFamily="34" charset="0"/>
                <a:cs typeface="Times New Roman" panose="02020603050405020304" pitchFamily="18" charset="0"/>
              </a:rPr>
              <a:t>el fin de acompañar permanentemente a los servidores judiciales en el mantenimiento del SIGCMA, se diseñó y ejecutó el Plan Padrinos para los Juzgados de Paloquemao y Convida con el fin de formar </a:t>
            </a:r>
            <a:r>
              <a:rPr lang="es-CO" sz="1400" i="1" dirty="0">
                <a:latin typeface="Arial" panose="020B0604020202020204" pitchFamily="34" charset="0"/>
                <a:ea typeface="Calibri" panose="020F0502020204030204" pitchFamily="34" charset="0"/>
                <a:cs typeface="Times New Roman" panose="02020603050405020304" pitchFamily="18" charset="0"/>
              </a:rPr>
              <a:t>in situ</a:t>
            </a:r>
            <a:r>
              <a:rPr lang="es-CO" sz="1400" dirty="0">
                <a:latin typeface="Arial" panose="020B0604020202020204" pitchFamily="34" charset="0"/>
                <a:ea typeface="Calibri" panose="020F0502020204030204" pitchFamily="34" charset="0"/>
                <a:cs typeface="Times New Roman" panose="02020603050405020304" pitchFamily="18" charset="0"/>
              </a:rPr>
              <a:t> a los servidores judiciales (Funcionarios y Empleados) en la Norma NTC ISO 9001:2015, socializar el Contexto de la Organización y fomentar la cultura de la calidad y las buenas prácticas en los Despachos Judiciales. En este contexto se logró:</a:t>
            </a: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1000"/>
              </a:spcAft>
              <a:buFont typeface="+mj-lt"/>
              <a:buAutoNum type="alphaLcParenR"/>
            </a:pPr>
            <a:r>
              <a:rPr lang="es-CO" sz="1400" dirty="0">
                <a:latin typeface="Arial" panose="020B0604020202020204" pitchFamily="34" charset="0"/>
              </a:rPr>
              <a:t>Realizar dos (2) jornadas del Plan Padrinos: 2017-2018, cada una de ellas ejecutada durante un periodo de tres meses continuos;</a:t>
            </a:r>
            <a:endParaRPr lang="es-CO" sz="1400" dirty="0"/>
          </a:p>
          <a:p>
            <a:pPr marL="342900" lvl="0" indent="-342900" algn="just">
              <a:spcAft>
                <a:spcPts val="1000"/>
              </a:spcAft>
              <a:buFont typeface="+mj-lt"/>
              <a:buAutoNum type="alphaLcParenR"/>
            </a:pPr>
            <a:r>
              <a:rPr lang="es-CO" sz="1400" dirty="0">
                <a:latin typeface="Arial" panose="020B0604020202020204" pitchFamily="34" charset="0"/>
              </a:rPr>
              <a:t>Diseño de una estrategia pedagógica </a:t>
            </a:r>
            <a:r>
              <a:rPr lang="es-CO" sz="1400" dirty="0" err="1">
                <a:latin typeface="Arial" panose="020B0604020202020204" pitchFamily="34" charset="0"/>
              </a:rPr>
              <a:t>multimedial</a:t>
            </a:r>
            <a:r>
              <a:rPr lang="es-CO" sz="1400" dirty="0">
                <a:latin typeface="Arial" panose="020B0604020202020204" pitchFamily="34" charset="0"/>
              </a:rPr>
              <a:t> con el fin de que fuera de fácil acceso y manejo para los servidores judiciales, máxime teniendo en cuenta el poco tiempo del que disponen para ello;</a:t>
            </a:r>
            <a:endParaRPr lang="es-CO" sz="1400" dirty="0"/>
          </a:p>
          <a:p>
            <a:pPr marL="342900" lvl="0" indent="-342900" algn="just">
              <a:spcAft>
                <a:spcPts val="1000"/>
              </a:spcAft>
              <a:buFont typeface="+mj-lt"/>
              <a:buAutoNum type="alphaLcParenR"/>
            </a:pPr>
            <a:r>
              <a:rPr lang="es-CO" sz="1400" dirty="0">
                <a:latin typeface="Arial" panose="020B0604020202020204" pitchFamily="34" charset="0"/>
              </a:rPr>
              <a:t>En el mismo sentido la Coordinación Nacional del SIGCMA  ha  realizado tres talleres con los formadores a fin de lograr el objetivo propuesto y jornadas de retroalimentación del proceso </a:t>
            </a:r>
            <a:r>
              <a:rPr lang="es-CO" sz="1400" dirty="0" smtClean="0">
                <a:latin typeface="Arial" panose="020B0604020202020204" pitchFamily="34" charset="0"/>
              </a:rPr>
              <a:t>realizado.</a:t>
            </a:r>
          </a:p>
          <a:p>
            <a:pPr marL="342900" lvl="0" indent="-342900" algn="just">
              <a:spcAft>
                <a:spcPts val="1000"/>
              </a:spcAft>
              <a:buFont typeface="+mj-lt"/>
              <a:buAutoNum type="alphaLcParenR"/>
            </a:pPr>
            <a:endParaRPr lang="es-CO" sz="1400" dirty="0">
              <a:latin typeface="Arial" panose="020B0604020202020204" pitchFamily="34" charset="0"/>
            </a:endParaRPr>
          </a:p>
          <a:p>
            <a:pPr marL="342900" lvl="0" indent="-342900" algn="just">
              <a:spcAft>
                <a:spcPts val="1000"/>
              </a:spcAft>
              <a:buFont typeface="+mj-lt"/>
              <a:buAutoNum type="alphaLcParenR"/>
            </a:pPr>
            <a:endParaRPr lang="es-CO" sz="1400" dirty="0"/>
          </a:p>
        </p:txBody>
      </p:sp>
      <p:graphicFrame>
        <p:nvGraphicFramePr>
          <p:cNvPr id="4" name="Tabla 3"/>
          <p:cNvGraphicFramePr>
            <a:graphicFrameLocks noGrp="1"/>
          </p:cNvGraphicFramePr>
          <p:nvPr>
            <p:extLst/>
          </p:nvPr>
        </p:nvGraphicFramePr>
        <p:xfrm>
          <a:off x="1529067" y="5145579"/>
          <a:ext cx="6499317" cy="875709"/>
        </p:xfrm>
        <a:graphic>
          <a:graphicData uri="http://schemas.openxmlformats.org/drawingml/2006/table">
            <a:tbl>
              <a:tblPr firstRow="1" firstCol="1" bandRow="1">
                <a:tableStyleId>{5C22544A-7EE6-4342-B048-85BDC9FD1C3A}</a:tableStyleId>
              </a:tblPr>
              <a:tblGrid>
                <a:gridCol w="660579"/>
                <a:gridCol w="1218573"/>
                <a:gridCol w="1426017"/>
                <a:gridCol w="1321213"/>
                <a:gridCol w="1040606"/>
                <a:gridCol w="832329"/>
              </a:tblGrid>
              <a:tr h="350693">
                <a:tc>
                  <a:txBody>
                    <a:bodyPr/>
                    <a:lstStyle/>
                    <a:p>
                      <a:pPr algn="ctr">
                        <a:lnSpc>
                          <a:spcPct val="107000"/>
                        </a:lnSpc>
                        <a:spcAft>
                          <a:spcPts val="0"/>
                        </a:spcAft>
                      </a:pPr>
                      <a:r>
                        <a:rPr lang="es-CO" sz="800" dirty="0">
                          <a:effectLst/>
                        </a:rPr>
                        <a:t>AÑO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JUZGADOS DE CIRCUITO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JUZGADOS MUNICIPALES DE CONOCIMIENTO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JUZGADOS MUNICIPALES DE GARANTÌAS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CENTRO DE SERVICIOS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TOTAL POR AÑO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56105">
                <a:tc>
                  <a:txBody>
                    <a:bodyPr/>
                    <a:lstStyle/>
                    <a:p>
                      <a:pPr algn="ctr">
                        <a:lnSpc>
                          <a:spcPct val="107000"/>
                        </a:lnSpc>
                        <a:spcAft>
                          <a:spcPts val="0"/>
                        </a:spcAft>
                      </a:pPr>
                      <a:r>
                        <a:rPr lang="es-CO" sz="800" dirty="0">
                          <a:effectLst/>
                        </a:rPr>
                        <a:t>2017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56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38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76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170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68911">
                <a:tc>
                  <a:txBody>
                    <a:bodyPr/>
                    <a:lstStyle/>
                    <a:p>
                      <a:pPr algn="ctr">
                        <a:lnSpc>
                          <a:spcPct val="107000"/>
                        </a:lnSpc>
                        <a:spcAft>
                          <a:spcPts val="0"/>
                        </a:spcAft>
                      </a:pPr>
                      <a:r>
                        <a:rPr lang="es-CO" sz="800" dirty="0">
                          <a:effectLst/>
                        </a:rPr>
                        <a:t>2018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56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39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81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a:effectLst/>
                        </a:rPr>
                        <a:t>20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800" dirty="0">
                          <a:effectLst/>
                        </a:rPr>
                        <a:t>196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5" name="Rectangle 1"/>
          <p:cNvSpPr>
            <a:spLocks noChangeArrowheads="1"/>
          </p:cNvSpPr>
          <p:nvPr/>
        </p:nvSpPr>
        <p:spPr bwMode="auto">
          <a:xfrm>
            <a:off x="1529069" y="4406916"/>
            <a:ext cx="6474635"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altLang="es-CO" sz="8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ES" altLang="es-CO" sz="8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altLang="es-CO" sz="8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ES" altLang="es-CO" sz="8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8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Tabla N°1: Juzgados del Sistema de Penal Acusatorio de Paloquemao Capacitados y Auditados 2017-2018</a:t>
            </a:r>
            <a:endParaRPr kumimoji="0" lang="es-CO" altLang="es-CO" sz="7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97481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648297" y="524939"/>
            <a:ext cx="7139136"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CO" sz="2400" b="1" i="1" dirty="0">
              <a:effectLst>
                <a:outerShdw blurRad="38100" dist="38100" dir="2700000" algn="tl">
                  <a:srgbClr val="000000">
                    <a:alpha val="43137"/>
                  </a:srgbClr>
                </a:outerShdw>
              </a:effectLst>
              <a:latin typeface="Arial Rounded MT Bold" panose="020F0704030504030204" pitchFamily="34" charset="0"/>
            </a:endParaRPr>
          </a:p>
        </p:txBody>
      </p:sp>
      <p:sp>
        <p:nvSpPr>
          <p:cNvPr id="3" name="2 Marcador de contenido"/>
          <p:cNvSpPr txBox="1">
            <a:spLocks/>
          </p:cNvSpPr>
          <p:nvPr/>
        </p:nvSpPr>
        <p:spPr>
          <a:xfrm>
            <a:off x="1043608" y="1484784"/>
            <a:ext cx="7743825"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s-CO" sz="2400" i="1" dirty="0" smtClean="0">
              <a:solidFill>
                <a:srgbClr val="002060"/>
              </a:solidFill>
            </a:endParaRPr>
          </a:p>
        </p:txBody>
      </p:sp>
      <p:sp>
        <p:nvSpPr>
          <p:cNvPr id="4" name="CuadroTexto 3"/>
          <p:cNvSpPr txBox="1"/>
          <p:nvPr/>
        </p:nvSpPr>
        <p:spPr>
          <a:xfrm>
            <a:off x="1763688" y="261356"/>
            <a:ext cx="5904656" cy="1200329"/>
          </a:xfrm>
          <a:prstGeom prst="rect">
            <a:avLst/>
          </a:prstGeom>
          <a:noFill/>
        </p:spPr>
        <p:txBody>
          <a:bodyPr wrap="square" rtlCol="0">
            <a:spAutoFit/>
          </a:bodyPr>
          <a:lstStyle/>
          <a:p>
            <a:pPr algn="ctr"/>
            <a:r>
              <a:rPr lang="es-CO" sz="2400" b="1" i="1" dirty="0">
                <a:effectLst>
                  <a:outerShdw blurRad="38100" dist="38100" dir="2700000" algn="tl">
                    <a:srgbClr val="000000">
                      <a:alpha val="43137"/>
                    </a:srgbClr>
                  </a:outerShdw>
                </a:effectLst>
                <a:latin typeface="Arial Rounded MT Bold" panose="020F0704030504030204" pitchFamily="34" charset="0"/>
                <a:ea typeface="+mj-ea"/>
                <a:cs typeface="+mj-cs"/>
              </a:rPr>
              <a:t>3. </a:t>
            </a:r>
            <a:r>
              <a:rPr lang="es-CO" sz="2400" b="1" i="1" dirty="0" smtClean="0">
                <a:effectLst>
                  <a:outerShdw blurRad="38100" dist="38100" dir="2700000" algn="tl">
                    <a:srgbClr val="000000">
                      <a:alpha val="43137"/>
                    </a:srgbClr>
                  </a:outerShdw>
                </a:effectLst>
                <a:latin typeface="Arial Rounded MT Bold" panose="020F0704030504030204" pitchFamily="34" charset="0"/>
                <a:ea typeface="+mj-ea"/>
                <a:cs typeface="+mj-cs"/>
              </a:rPr>
              <a:t>AUDITORÍAS</a:t>
            </a:r>
            <a:r>
              <a:rPr lang="es-CO" b="1" dirty="0" smtClean="0">
                <a:latin typeface="Arial" panose="020B0604020202020204" pitchFamily="34" charset="0"/>
                <a:cs typeface="Arial" panose="020B0604020202020204" pitchFamily="34" charset="0"/>
              </a:rPr>
              <a:t> </a:t>
            </a:r>
            <a:r>
              <a:rPr lang="es-CO" sz="2400" b="1" i="1" dirty="0" smtClean="0">
                <a:effectLst>
                  <a:outerShdw blurRad="38100" dist="38100" dir="2700000" algn="tl">
                    <a:srgbClr val="000000">
                      <a:alpha val="43137"/>
                    </a:srgbClr>
                  </a:outerShdw>
                </a:effectLst>
                <a:latin typeface="Arial Rounded MT Bold" panose="020F0704030504030204" pitchFamily="34" charset="0"/>
                <a:ea typeface="+mj-ea"/>
                <a:cs typeface="+mj-cs"/>
              </a:rPr>
              <a:t>INTERNAS Y EXTERNAS SIGCMA</a:t>
            </a:r>
          </a:p>
          <a:p>
            <a:pPr algn="ctr"/>
            <a:endParaRPr lang="es-CO" sz="2400" b="1" i="1" dirty="0">
              <a:effectLst>
                <a:outerShdw blurRad="38100" dist="38100" dir="2700000" algn="tl">
                  <a:srgbClr val="000000">
                    <a:alpha val="43137"/>
                  </a:srgbClr>
                </a:outerShdw>
              </a:effectLst>
              <a:latin typeface="Arial Rounded MT Bold" panose="020F0704030504030204" pitchFamily="34" charset="0"/>
              <a:ea typeface="+mj-ea"/>
              <a:cs typeface="+mj-cs"/>
            </a:endParaRPr>
          </a:p>
        </p:txBody>
      </p:sp>
      <p:sp>
        <p:nvSpPr>
          <p:cNvPr id="6" name="Rectángulo 5"/>
          <p:cNvSpPr/>
          <p:nvPr/>
        </p:nvSpPr>
        <p:spPr>
          <a:xfrm>
            <a:off x="1187625" y="813517"/>
            <a:ext cx="3312368" cy="6017032"/>
          </a:xfrm>
          <a:prstGeom prst="rect">
            <a:avLst/>
          </a:prstGeom>
        </p:spPr>
        <p:txBody>
          <a:bodyPr wrap="square">
            <a:spAutoFit/>
          </a:bodyPr>
          <a:lstStyle/>
          <a:p>
            <a:pPr algn="just"/>
            <a:endParaRPr lang="es-CO" sz="1600" b="1" i="1" dirty="0" smtClean="0">
              <a:effectLst>
                <a:outerShdw blurRad="38100" dist="38100" dir="2700000" algn="tl">
                  <a:srgbClr val="000000">
                    <a:alpha val="43137"/>
                  </a:srgbClr>
                </a:outerShdw>
              </a:effectLst>
              <a:latin typeface="Arial Rounded MT Bold" panose="020F0704030504030204" pitchFamily="34" charset="0"/>
              <a:ea typeface="+mj-ea"/>
              <a:cs typeface="+mj-cs"/>
            </a:endParaRPr>
          </a:p>
          <a:p>
            <a:pPr algn="just"/>
            <a:r>
              <a:rPr lang="es-CO" sz="1500" b="1" i="1" dirty="0" smtClean="0">
                <a:effectLst>
                  <a:outerShdw blurRad="38100" dist="38100" dir="2700000" algn="tl">
                    <a:srgbClr val="000000">
                      <a:alpha val="43137"/>
                    </a:srgbClr>
                  </a:outerShdw>
                </a:effectLst>
                <a:latin typeface="Arial Rounded MT Bold" panose="020F0704030504030204" pitchFamily="34" charset="0"/>
                <a:ea typeface="+mj-ea"/>
                <a:cs typeface="+mj-cs"/>
              </a:rPr>
              <a:t>3.1 AUDITORÍAS INTERNAS SIGCMA</a:t>
            </a:r>
          </a:p>
          <a:p>
            <a:pPr algn="just"/>
            <a:endParaRPr lang="es-CO" sz="1200" dirty="0" smtClean="0">
              <a:latin typeface="Arial" panose="020B0604020202020204" pitchFamily="34" charset="0"/>
              <a:ea typeface="Calibri" panose="020F0502020204030204" pitchFamily="34" charset="0"/>
              <a:cs typeface="Arial" panose="020B0604020202020204" pitchFamily="34" charset="0"/>
            </a:endParaRPr>
          </a:p>
          <a:p>
            <a:pPr algn="just"/>
            <a:r>
              <a:rPr lang="es-CO" sz="1200" dirty="0" smtClean="0">
                <a:latin typeface="Arial" panose="020B0604020202020204" pitchFamily="34" charset="0"/>
                <a:ea typeface="Calibri" panose="020F0502020204030204" pitchFamily="34" charset="0"/>
                <a:cs typeface="Arial" panose="020B0604020202020204" pitchFamily="34" charset="0"/>
              </a:rPr>
              <a:t>El </a:t>
            </a:r>
            <a:r>
              <a:rPr lang="es-CO" sz="1200" dirty="0">
                <a:latin typeface="Arial" panose="020B0604020202020204" pitchFamily="34" charset="0"/>
                <a:ea typeface="Calibri" panose="020F0502020204030204" pitchFamily="34" charset="0"/>
                <a:cs typeface="Arial" panose="020B0604020202020204" pitchFamily="34" charset="0"/>
              </a:rPr>
              <a:t>Plan de Auditorías Internas del SIGCMA tuvo cubrimiento en </a:t>
            </a:r>
            <a:r>
              <a:rPr lang="es-CO" sz="1200" dirty="0">
                <a:solidFill>
                  <a:srgbClr val="000000"/>
                </a:solidFill>
                <a:latin typeface="Arial" panose="020B0604020202020204" pitchFamily="34" charset="0"/>
                <a:ea typeface="Calibri" panose="020F0502020204030204" pitchFamily="34" charset="0"/>
                <a:cs typeface="Arial" panose="020B0604020202020204" pitchFamily="34" charset="0"/>
              </a:rPr>
              <a:t>19 dependencias del Nivel Central</a:t>
            </a:r>
            <a:r>
              <a:rPr lang="es-CO" sz="1200" dirty="0">
                <a:latin typeface="Arial" panose="020B0604020202020204" pitchFamily="34" charset="0"/>
                <a:ea typeface="Calibri" panose="020F0502020204030204" pitchFamily="34" charset="0"/>
                <a:cs typeface="Arial" panose="020B0604020202020204" pitchFamily="34" charset="0"/>
              </a:rPr>
              <a:t>, 23 Consejos Seccionales y Direcciones Seccionales de Administración </a:t>
            </a:r>
            <a:r>
              <a:rPr lang="es-CO" sz="1200" dirty="0" smtClean="0">
                <a:latin typeface="Arial" panose="020B0604020202020204" pitchFamily="34" charset="0"/>
                <a:ea typeface="Calibri" panose="020F0502020204030204" pitchFamily="34" charset="0"/>
                <a:cs typeface="Arial" panose="020B0604020202020204" pitchFamily="34" charset="0"/>
              </a:rPr>
              <a:t>Judicial </a:t>
            </a:r>
            <a:r>
              <a:rPr lang="es-CO" sz="1200" dirty="0">
                <a:latin typeface="Arial" panose="020B0604020202020204" pitchFamily="34" charset="0"/>
                <a:cs typeface="Arial" panose="020B0604020202020204" pitchFamily="34" charset="0"/>
              </a:rPr>
              <a:t>incluyendo los Despachos Judiciales de Envigado e  Itagüí con su Centro de Servicios Administrativos; los Juzgados  Civiles del Circuito del Atlántico con la Jurisdicción de lo Contencioso Administrativo; la gestión de procesos de lo Contencioso Administrativo y de Jurisdicción de Tierras de Bolívar; el Centro de Servicios Judicial y Familia de Manizales, los juzgados y oficina de apoyo de los Juzgados Municipales de Ejecución de Sentencias de Manizales; los procesos de la Administración Judicial de Cúcuta, de Bucaramanga, de Pereira, de Armenia y los Centros de Servicios de los</a:t>
            </a:r>
            <a:r>
              <a:rPr lang="es-CO" sz="1200" b="1" dirty="0">
                <a:latin typeface="Arial" panose="020B0604020202020204" pitchFamily="34" charset="0"/>
                <a:cs typeface="Arial" panose="020B0604020202020204" pitchFamily="34" charset="0"/>
              </a:rPr>
              <a:t> </a:t>
            </a:r>
            <a:r>
              <a:rPr lang="es-CO" sz="1200" dirty="0">
                <a:latin typeface="Arial" panose="020B0604020202020204" pitchFamily="34" charset="0"/>
                <a:cs typeface="Arial" panose="020B0604020202020204" pitchFamily="34" charset="0"/>
              </a:rPr>
              <a:t>Juzgados de Armenia; los Juzgados del Circuito de Chaparral y la Administración Judicial de Ibagué y de Cali así como en el Palacio de Justicia de Buga ,la Sala Penal y los Juzgados del SPA de Buga. Igualmente tuvo cubrimiento en el Sistema Penal Acusatorio de Paloquemao y Convida, así como las Altas Cortes.</a:t>
            </a:r>
          </a:p>
          <a:p>
            <a:pPr algn="just"/>
            <a:endParaRPr lang="es-CO" sz="1300" dirty="0"/>
          </a:p>
        </p:txBody>
      </p:sp>
      <p:pic>
        <p:nvPicPr>
          <p:cNvPr id="7" name="Imagen 6"/>
          <p:cNvPicPr/>
          <p:nvPr/>
        </p:nvPicPr>
        <p:blipFill rotWithShape="1">
          <a:blip r:embed="rId2"/>
          <a:srcRect l="17883" t="15976" r="18024" b="18169"/>
          <a:stretch/>
        </p:blipFill>
        <p:spPr bwMode="auto">
          <a:xfrm>
            <a:off x="4716016" y="1484784"/>
            <a:ext cx="4287440" cy="41764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449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7133</TotalTime>
  <Words>3690</Words>
  <Application>Microsoft Office PowerPoint</Application>
  <PresentationFormat>Presentación en pantalla (4:3)</PresentationFormat>
  <Paragraphs>477</Paragraphs>
  <Slides>48</Slides>
  <Notes>14</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1</vt:i4>
      </vt:variant>
      <vt:variant>
        <vt:lpstr>Títulos de diapositiva</vt:lpstr>
      </vt:variant>
      <vt:variant>
        <vt:i4>48</vt:i4>
      </vt:variant>
    </vt:vector>
  </HeadingPairs>
  <TitlesOfParts>
    <vt:vector size="62" baseType="lpstr">
      <vt:lpstr>Arial Unicode MS</vt:lpstr>
      <vt:lpstr>Angsana New</vt:lpstr>
      <vt:lpstr>Arial</vt:lpstr>
      <vt:lpstr>Arial Rounded MT Bold</vt:lpstr>
      <vt:lpstr>Book Antiqua</vt:lpstr>
      <vt:lpstr>Calibri</vt:lpstr>
      <vt:lpstr>Calibri Light</vt:lpstr>
      <vt:lpstr>Cambria</vt:lpstr>
      <vt:lpstr>Segoe UI</vt:lpstr>
      <vt:lpstr>Times New Roman</vt:lpstr>
      <vt:lpstr>Trebuchet MS</vt:lpstr>
      <vt:lpstr>Wingdings</vt:lpstr>
      <vt:lpstr>1_Tema de Office</vt:lpstr>
      <vt:lpstr>Hoja de cálculo</vt:lpstr>
      <vt:lpstr>Presentación de PowerPoint</vt:lpstr>
      <vt:lpstr>AGENDA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Cpq01</dc:creator>
  <cp:lastModifiedBy>sandra Paola Castillo Hernandez</cp:lastModifiedBy>
  <cp:revision>165</cp:revision>
  <dcterms:created xsi:type="dcterms:W3CDTF">2012-11-20T17:02:50Z</dcterms:created>
  <dcterms:modified xsi:type="dcterms:W3CDTF">2019-03-15T21:12:57Z</dcterms:modified>
</cp:coreProperties>
</file>